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06" r:id="rId1"/>
    <p:sldMasterId id="2147483907" r:id="rId2"/>
    <p:sldMasterId id="2147483908" r:id="rId3"/>
    <p:sldMasterId id="2147483909" r:id="rId4"/>
    <p:sldMasterId id="2147483910" r:id="rId5"/>
    <p:sldMasterId id="2147483911" r:id="rId6"/>
    <p:sldMasterId id="2147483912" r:id="rId7"/>
    <p:sldMasterId id="2147483913" r:id="rId8"/>
    <p:sldMasterId id="2147483914" r:id="rId9"/>
    <p:sldMasterId id="2147483915" r:id="rId10"/>
    <p:sldMasterId id="2147483916" r:id="rId11"/>
    <p:sldMasterId id="2147483917" r:id="rId12"/>
    <p:sldMasterId id="2147483918" r:id="rId13"/>
  </p:sldMasterIdLst>
  <p:notesMasterIdLst>
    <p:notesMasterId r:id="rId49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5" r:id="rId39"/>
    <p:sldId id="295" r:id="rId40"/>
    <p:sldId id="286" r:id="rId41"/>
    <p:sldId id="296" r:id="rId42"/>
    <p:sldId id="290" r:id="rId43"/>
    <p:sldId id="297" r:id="rId44"/>
    <p:sldId id="281" r:id="rId45"/>
    <p:sldId id="282" r:id="rId46"/>
    <p:sldId id="283" r:id="rId47"/>
    <p:sldId id="284" r:id="rId48"/>
  </p:sldIdLst>
  <p:sldSz cx="9142413" cy="6858000"/>
  <p:notesSz cx="6854825" cy="91392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4F0C552-6D97-430D-B690-001D81E69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82506"/>
  </p:normalViewPr>
  <p:slideViewPr>
    <p:cSldViewPr snapToGrid="0">
      <p:cViewPr varScale="1">
        <p:scale>
          <a:sx n="56" d="100"/>
          <a:sy n="56" d="100"/>
        </p:scale>
        <p:origin x="924" y="5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675" y="685425"/>
            <a:ext cx="4570200" cy="342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9" name="Google Shape;1099;p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투자론에서 Beta는 코스피 즉, 주식시장을 의미하는 용어입니다.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따라서 스마트베타란 주식시장을 이기는 똑똑한 투자전략이라고 할 수 있습니다.</a:t>
            </a:r>
            <a:endParaRPr 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Import: 데이터를 불러오는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Tidy: 데이터를 정리하는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Transform: 데이터를 변형하는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Visualize: 데이터를 시각화 하는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Model: 데이터를 통해 모델을 짜는 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Communicate: 결과물을 출력 및 해석과정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2" name="Google Shape;1252;p10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웹페이지로 처음들어가면 오늘의 증시 보여준후 우리가 선정한 투자전략 누르면 자세히 보여줌.</a:t>
            </a:r>
            <a:endParaRPr 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각각의 투자 전략 A, B, C, D를누르면 그래프를 보여준다.</a:t>
            </a:r>
            <a:endParaRPr 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280" name="Google Shape;128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291" name="Google Shape;129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p1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국내 회사에서 데이터를 따오려고 했는데 비용은 1200만원이였다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2" name="Google Shape;1342;p1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7" name="Google Shape;1357;p17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9" name="Google Shape;1369;p18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Google Shape;1379;p19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107" name="Google Shape;1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여기까지 4주차 진행상황</a:t>
            </a:r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 -&gt; 주가수익비율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PER은 특정 주식의 주당시가를 주당이익으로 나눈 수치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주가가 1주당 수익의 몇 배가 되는가를 나타냄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-&gt; PBR= 주가/주당순자산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주가를 주당순자산가치(BPS, book value per share)로 나눈 비율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주가와 1주당 순자산을 비교한 수치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즉 주가가 순자산에 비해 1주당 몇 배로 거래되고 있는지를 측정하는 지표</a:t>
            </a:r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이랑 PER 파일에서 필요없는 주식분석요소 "스펙, 모기지, 목적 .1" 제외시킨다.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셀에 없는 값? 결측값들을 NA로  정의 해줬어.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is.na 함수는 -&gt; Price_Q파일에 NA값 있으면 PBR_Q에도 NA값으로 바꿔달란 소리야.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그래고 PER_Q파일도 바꾸라는 코드 있는데, 그냥 그거는 캡쳐 안했어 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PBR랑 PER이랑 합쳐서 나오는 수익률의 파일(ret_PBRPER)을 만들어주고,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Price_Q 행을(날짜) 새로만든 ret_PBRPER 매트릭스 행에 복사? 똑같이 해주는것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(유영아 이설명은 중간에 자른 코드 설명이야 . 캡쳐안했어)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&lt;for문 설명&gt;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위에 적힌거랑 똑같이 grade 데이터 프레임을 만들어주고 행이름 결정해줘.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grade[1,] 에다가 회사이름(=price_Q의 첫번째열) 넣어줌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grade[2,] 에다가 PBR지수 넣어줘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grade[3,] 에다가 PER 지수 넣어줘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2,3열에 결측값 NA로 정의 해주고 ,,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filter 함수는 PBR이랑 PER지수가 너무 낮으면 그건 망한기업일 가능성이 높아서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제거해주는 단계야. (참고로 이 함수 쓰려고 행과 열 바꿨다가 다시 원상태로 복구해줘)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나머지 grade[4~6,]들은 대충 감오겠지 유영아&gt;&lt;?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마지막에 긴 코딩은 우리가 PBR+PER 해서 순위를 정헀잖아(=SUM_rank : 그레이드6부분) 그걸을 1~20위까지 뽑아서, 2000년도부터 2019년까지 분기별로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평균값(지수값)들을 나타낸거야 -&gt; 이거 나타낸걸 중간에 만들었던 ret_PBRPER에 넣어주는 작업하는거야.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</a:t>
            </a:r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아래는 -&gt; 수익률 올라간거랑 마이너스 된거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마지막껀 -&gt; 얼마나 떨어졌나 수치...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77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1199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dirty="0" smtClean="0"/>
              <a:t>성과를 판단하기 위해 </a:t>
            </a:r>
            <a:r>
              <a:rPr lang="ko-KR" altLang="en-US" dirty="0" err="1" smtClean="0"/>
              <a:t>비교분석할</a:t>
            </a:r>
            <a:r>
              <a:rPr lang="ko-KR" altLang="en-US" dirty="0" smtClean="0"/>
              <a:t> 대상이 필요한데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dirty="0" smtClean="0"/>
              <a:t>그걸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우리조는</a:t>
            </a:r>
            <a:r>
              <a:rPr lang="ko-KR" altLang="en-US" baseline="0" dirty="0" smtClean="0"/>
              <a:t> 코스피로 정했고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dirty="0" smtClean="0"/>
              <a:t>코스피와 수익률을 </a:t>
            </a:r>
            <a:r>
              <a:rPr lang="ko-KR" altLang="en-US" dirty="0" err="1" smtClean="0"/>
              <a:t>비교분석한</a:t>
            </a:r>
            <a:r>
              <a:rPr lang="ko-KR" altLang="en-US" dirty="0" smtClean="0"/>
              <a:t> 것을 시각화 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862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820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3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915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dirty="0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727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2" name="Google Shape;1402;p21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가져온 데이터를 가지고, </a:t>
            </a:r>
            <a:endParaRPr 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416" name="Google Shape;1416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427" name="Google Shape;1427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4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434" name="Google Shape;1434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p4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투자론에서는 어떤 주식의 수익률을 알파와 베타로 설명합니다.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베타는 아까 말씀드렸다시피 코스피와 같은 시장수익률을 의미하고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알파는 그외에 초과 수익률을 의미합니다. </a:t>
            </a:r>
            <a:endParaRPr 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8" name="Google Shape;1168;p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개인 투자자와 외국인 투자자의 과거 10년수익률 통계를 보면, 외국인들에 비해 항상 손실을 입ᅟ던걸 볼 수 있습니다.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이러한 문제점이 무었일까요?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바로 옳지 못한 방법 입니다.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대부분 개인 투자자들은 옳지 못한 방법으로 투자를 한다. 그래서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과거 10년 통계를 보았을 때 외국인 투자자들에 비해 항상 손실을 입어 왔다. 따라서 이 프로젝트의 동기는 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/>
              <a:t> 어떻게 하면 개인 투자자들이 옳은 방법으로 투자하여 수익을 쉽게 얻을 수 있을까?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/>
              <a:t> 에서 시작 됐다. </a:t>
            </a:r>
            <a:endParaRPr 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결론적으로 어떻게 하면 개인투자자들이 옳은 방법으로 투자하여 수익을 얻을까? 라는 생각을 헀습니다.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그래서 저희는 시장을 뛰어넘는 투자전략이라는 스마트베타 프로젝트 생각해내었습니다.</a:t>
            </a:r>
            <a:endParaRPr 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7" name="Google Shape;1197;p7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모익투자 -&gt; 투자한주식</a:t>
            </a:r>
            <a:endParaRPr 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210" name="Google Shape;121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0" name="Google Shape;800;p12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1" name="Google Shape;801;p1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2" name="Google Shape;802;p1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3" name="Google Shape;803;p1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6" name="Google Shape;806;p12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7" name="Google Shape;807;p1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8" name="Google Shape;808;p1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9" name="Google Shape;809;p1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2" name="Google Shape;812;p1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3" name="Google Shape;813;p1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4" name="Google Shape;814;p1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5" name="Google Shape;815;p1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6" name="Google Shape;816;p1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9" name="Google Shape;819;p1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0" name="Google Shape;820;p1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1" name="Google Shape;821;p1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2" name="Google Shape;822;p1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3" name="Google Shape;823;p1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6" name="Google Shape;826;p1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7" name="Google Shape;827;p1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8" name="Google Shape;828;p1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1" name="Google Shape;831;p1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2" name="Google Shape;832;p1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3" name="Google Shape;833;p12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4" name="Google Shape;834;p12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5" name="Google Shape;835;p1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6" name="Google Shape;836;p1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7" name="Google Shape;837;p1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0" name="Google Shape;840;p12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1" name="Google Shape;841;p12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2" name="Google Shape;842;p1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3" name="Google Shape;843;p1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4" name="Google Shape;844;p1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7" name="Google Shape;847;p1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8" name="Google Shape;848;p1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9" name="Google Shape;849;p1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0" name="Google Shape;850;p1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3" name="Google Shape;853;p13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4" name="Google Shape;854;p1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5" name="Google Shape;855;p1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6" name="Google Shape;856;p1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9" name="Google Shape;859;p1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0" name="Google Shape;860;p1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1" name="Google Shape;861;p1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2" name="Google Shape;862;p1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78" name="Google Shape;878;p13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79" name="Google Shape;879;p1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0" name="Google Shape;880;p1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1" name="Google Shape;881;p1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4" name="Google Shape;884;p13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5" name="Google Shape;885;p1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6" name="Google Shape;886;p1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87" name="Google Shape;887;p1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7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0" name="Google Shape;890;p13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1" name="Google Shape;891;p13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2" name="Google Shape;892;p1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3" name="Google Shape;893;p1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4" name="Google Shape;894;p1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8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7" name="Google Shape;897;p13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8" name="Google Shape;898;p13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99" name="Google Shape;899;p1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0" name="Google Shape;900;p1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1" name="Google Shape;901;p1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4" name="Google Shape;904;p1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5" name="Google Shape;905;p1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6" name="Google Shape;906;p1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09" name="Google Shape;909;p14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0" name="Google Shape;910;p14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1" name="Google Shape;911;p14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2" name="Google Shape;912;p14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3" name="Google Shape;913;p1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4" name="Google Shape;914;p1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5" name="Google Shape;915;p1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8" name="Google Shape;918;p14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19" name="Google Shape;919;p14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0" name="Google Shape;920;p1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1" name="Google Shape;921;p1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2" name="Google Shape;922;p1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4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5" name="Google Shape;925;p14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6" name="Google Shape;926;p1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7" name="Google Shape;927;p1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28" name="Google Shape;928;p1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1" name="Google Shape;931;p14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2" name="Google Shape;932;p1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3" name="Google Shape;933;p1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4" name="Google Shape;934;p1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4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7" name="Google Shape;937;p14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8" name="Google Shape;938;p1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39" name="Google Shape;939;p1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40" name="Google Shape;940;p1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2" name="Google Shape;952;p1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3" name="Google Shape;953;p1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6" name="Google Shape;956;p14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7" name="Google Shape;957;p1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8" name="Google Shape;958;p1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9" name="Google Shape;959;p1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2" name="Google Shape;962;p14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3" name="Google Shape;963;p1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4" name="Google Shape;964;p1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5" name="Google Shape;965;p1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8" name="Google Shape;968;p149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9" name="Google Shape;969;p149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0" name="Google Shape;970;p1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1" name="Google Shape;971;p1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2" name="Google Shape;972;p1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5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5" name="Google Shape;975;p150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6" name="Google Shape;976;p150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7" name="Google Shape;977;p1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8" name="Google Shape;978;p1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9" name="Google Shape;979;p1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2" name="Google Shape;982;p1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3" name="Google Shape;983;p1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4" name="Google Shape;984;p1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5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7" name="Google Shape;987;p15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8" name="Google Shape;988;p15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9" name="Google Shape;989;p152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0" name="Google Shape;990;p152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1" name="Google Shape;991;p1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2" name="Google Shape;992;p1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3" name="Google Shape;993;p1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5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6" name="Google Shape;996;p15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7" name="Google Shape;997;p15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8" name="Google Shape;998;p1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9" name="Google Shape;999;p1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0" name="Google Shape;1000;p1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54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3" name="Google Shape;1003;p154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4" name="Google Shape;1004;p1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5" name="Google Shape;1005;p1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6" name="Google Shape;1006;p1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9" name="Google Shape;1009;p15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0" name="Google Shape;1010;p1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1" name="Google Shape;1011;p1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2" name="Google Shape;1012;p1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5" name="Google Shape;1015;p15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6" name="Google Shape;1016;p1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7" name="Google Shape;1017;p1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8" name="Google Shape;1018;p1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1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15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35" name="Google Shape;1035;p1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1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16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1" name="Google Shape;1041;p1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1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8" name="Google Shape;1048;p1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054" name="Google Shape;1054;p1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5" name="Google Shape;1055;p1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1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1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6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6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6" name="Google Shape;1066;p16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7" name="Google Shape;1067;p16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8" name="Google Shape;1068;p16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9" name="Google Shape;1069;p1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6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5" name="Google Shape;1075;p16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6" name="Google Shape;1076;p1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6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1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2" name="Google Shape;1082;p1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6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8" name="Google Shape;1088;p1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1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3" name="Google Shape;333;p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6" name="Google Shape;346;p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6" name="Google Shape;366;p56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367" name="Google Shape;367;p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3" name="Google Shape;373;p57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74" name="Google Shape;374;p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80" name="Google Shape;380;p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1" name="Google Shape;411;p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2" name="Google Shape;412;p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6" name="Google Shape;416;p6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7" name="Google Shape;417;p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8" name="Google Shape;418;p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9" name="Google Shape;419;p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2" name="Google Shape;422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3" name="Google Shape;423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4" name="Google Shape;424;p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5" name="Google Shape;425;p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6" name="Google Shape;426;p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9" name="Google Shape;429;p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0" name="Google Shape;430;p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1" name="Google Shape;431;p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2" name="Google Shape;432;p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3" name="Google Shape;433;p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6" name="Google Shape;436;p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7" name="Google Shape;437;p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8" name="Google Shape;438;p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1" name="Google Shape;441;p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2" name="Google Shape;442;p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3" name="Google Shape;443;p6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5" name="Google Shape;445;p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6" name="Google Shape;446;p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7" name="Google Shape;447;p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0" name="Google Shape;450;p6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1" name="Google Shape;451;p6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2" name="Google Shape;452;p6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3" name="Google Shape;453;p6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4" name="Google Shape;454;p6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7" name="Google Shape;457;p7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8" name="Google Shape;458;p7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9" name="Google Shape;459;p7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3" name="Google Shape;463;p7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4" name="Google Shape;464;p7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5" name="Google Shape;465;p7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6" name="Google Shape;466;p7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9" name="Google Shape;469;p7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0" name="Google Shape;470;p7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1" name="Google Shape;471;p7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2" name="Google Shape;472;p7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7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7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7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7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7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7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7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7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7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7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7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8" name="Google Shape;508;p7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7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7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7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8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8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8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2" name="Google Shape;522;p8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8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8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8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8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8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8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8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8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6" name="Google Shape;536;p8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8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8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8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8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8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8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8" name="Google Shape;548;p8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8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8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8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8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8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67" name="Google Shape;567;p8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8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8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3" name="Google Shape;573;p8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8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8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0" name="Google Shape;580;p8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8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8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9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586" name="Google Shape;586;p9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7" name="Google Shape;587;p9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9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9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9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9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9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8" name="Google Shape;598;p9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99" name="Google Shape;599;p9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0" name="Google Shape;600;p9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601" name="Google Shape;601;p9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9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9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9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07" name="Google Shape;607;p9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08" name="Google Shape;608;p9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9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9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9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4" name="Google Shape;614;p9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9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9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9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20" name="Google Shape;620;p9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9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9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9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9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9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9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9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4" name="Google Shape;644;p9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5" name="Google Shape;645;p9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6" name="Google Shape;646;p9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7" name="Google Shape;647;p9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0" name="Google Shape;650;p10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1" name="Google Shape;651;p10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2" name="Google Shape;652;p10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3" name="Google Shape;653;p10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6" name="Google Shape;656;p10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7" name="Google Shape;657;p10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8" name="Google Shape;658;p10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9" name="Google Shape;659;p10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0" name="Google Shape;660;p10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3" name="Google Shape;663;p10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4" name="Google Shape;664;p10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5" name="Google Shape;665;p10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6" name="Google Shape;666;p10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7" name="Google Shape;667;p10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0" name="Google Shape;670;p10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1" name="Google Shape;671;p10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2" name="Google Shape;672;p10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5" name="Google Shape;675;p10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6" name="Google Shape;676;p10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7" name="Google Shape;677;p10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8" name="Google Shape;678;p10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9" name="Google Shape;679;p10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0" name="Google Shape;680;p10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1" name="Google Shape;681;p10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4" name="Google Shape;684;p10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5" name="Google Shape;685;p10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6" name="Google Shape;686;p10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7" name="Google Shape;687;p10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8" name="Google Shape;688;p10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1" name="Google Shape;691;p10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2" name="Google Shape;692;p10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3" name="Google Shape;693;p10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4" name="Google Shape;694;p10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7" name="Google Shape;697;p10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8" name="Google Shape;698;p10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9" name="Google Shape;699;p10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0" name="Google Shape;700;p10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3" name="Google Shape;703;p10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4" name="Google Shape;704;p10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5" name="Google Shape;705;p10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6" name="Google Shape;706;p10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12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12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2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2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1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1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13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13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13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0" name="Google Shape;870;p1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14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4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14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4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1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1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15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15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15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15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1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1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1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6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6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6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6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7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7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7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7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7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8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8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8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8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8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9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9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9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9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9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9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3.png"/><Relationship Id="rId4" Type="http://schemas.openxmlformats.org/officeDocument/2006/relationships/hyperlink" Target="https://www.python.org/download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s://atom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.png"/><Relationship Id="rId5" Type="http://schemas.openxmlformats.org/officeDocument/2006/relationships/hyperlink" Target="https://dev.mysql.com/downloads/windows/installer/8.0.html" TargetMode="External"/><Relationship Id="rId4" Type="http://schemas.openxmlformats.org/officeDocument/2006/relationships/hyperlink" Target="https://www.r-project.org/" TargetMode="Externa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9"/>
          <p:cNvSpPr txBox="1"/>
          <p:nvPr/>
        </p:nvSpPr>
        <p:spPr>
          <a:xfrm>
            <a:off x="981075" y="1597025"/>
            <a:ext cx="7335900" cy="17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  <a:defRPr lang="ko-KR" altLang="en-US"/>
            </a:pPr>
            <a:r>
              <a:rPr lang="en-US" sz="3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주식시장을 이기는 똑똑한 투자전략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69"/>
          <p:cNvSpPr txBox="1"/>
          <p:nvPr/>
        </p:nvSpPr>
        <p:spPr>
          <a:xfrm>
            <a:off x="1033462" y="3092450"/>
            <a:ext cx="5832600" cy="36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19년도 </a:t>
            </a:r>
            <a:r>
              <a:rPr 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분반 / 산학 캡스톤 디자인 1 </a:t>
            </a:r>
          </a:p>
        </p:txBody>
      </p:sp>
      <p:sp>
        <p:nvSpPr>
          <p:cNvPr id="1103" name="Google Shape;1103;p169"/>
          <p:cNvSpPr txBox="1"/>
          <p:nvPr/>
        </p:nvSpPr>
        <p:spPr>
          <a:xfrm>
            <a:off x="5794375" y="5156200"/>
            <a:ext cx="2941500" cy="139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 Quant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 dirty="0" err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발표자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 i="0" u="none" dirty="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 dirty="0" smtClean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홍성주</a:t>
            </a:r>
            <a:endParaRPr lang="ko-KR" altLang="en-US" sz="1700" b="1" i="0" u="none" dirty="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 dirty="0" err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발표날짜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 i="0" u="none" dirty="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19</a:t>
            </a:r>
            <a:r>
              <a:rPr lang="en-US" sz="1700" b="1" i="0" u="none" dirty="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0</a:t>
            </a:r>
            <a:r>
              <a:rPr lang="ko-KR" alt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1700" b="1" i="0" u="none" dirty="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 dirty="0" smtClean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lang="ko-KR" altLang="en-US" sz="1700" b="1" i="0" u="none" dirty="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 dirty="0" err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담당교수님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 i="0" u="none" dirty="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 dirty="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 i="0" u="none" dirty="0" err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정현숙교수님</a:t>
            </a:r>
            <a:endParaRPr lang="en-US" sz="1700" b="1" i="0" u="none" dirty="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700" b="1" i="0" u="none" dirty="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16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05;p175"/>
          <p:cNvSpPr txBox="1"/>
          <p:nvPr/>
        </p:nvSpPr>
        <p:spPr>
          <a:xfrm>
            <a:off x="2350846" y="3787287"/>
            <a:ext cx="3449879" cy="2475279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흐름도</a:t>
            </a:r>
          </a:p>
        </p:txBody>
      </p:sp>
      <p:pic>
        <p:nvPicPr>
          <p:cNvPr id="1275" name="그림 1274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7197" y="1500463"/>
            <a:ext cx="1723679" cy="1245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76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6631" y="4064000"/>
            <a:ext cx="1285099" cy="1024852"/>
          </a:xfrm>
          <a:prstGeom prst="ellipse">
            <a:avLst/>
          </a:prstGeom>
        </p:spPr>
      </p:pic>
      <p:pic>
        <p:nvPicPr>
          <p:cNvPr id="1277" name="그림 12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65855" y="1387006"/>
            <a:ext cx="1426412" cy="1490601"/>
          </a:xfrm>
          <a:prstGeom prst="rect">
            <a:avLst/>
          </a:prstGeom>
        </p:spPr>
      </p:pic>
      <p:cxnSp>
        <p:nvCxnSpPr>
          <p:cNvPr id="1278" name="직선 화살표 연결선 1277"/>
          <p:cNvCxnSpPr/>
          <p:nvPr/>
        </p:nvCxnSpPr>
        <p:spPr>
          <a:xfrm flipV="1">
            <a:off x="2366790" y="2132306"/>
            <a:ext cx="1131367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2498069" y="2153892"/>
            <a:ext cx="1138859" cy="36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import</a:t>
            </a:r>
          </a:p>
        </p:txBody>
      </p:sp>
      <p:sp>
        <p:nvSpPr>
          <p:cNvPr id="1280" name="TextBox 1279"/>
          <p:cNvSpPr txBox="1"/>
          <p:nvPr/>
        </p:nvSpPr>
        <p:spPr>
          <a:xfrm>
            <a:off x="4260637" y="2837334"/>
            <a:ext cx="1138859" cy="37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tidy</a:t>
            </a:r>
          </a:p>
        </p:txBody>
      </p:sp>
      <p:cxnSp>
        <p:nvCxnSpPr>
          <p:cNvPr id="1281" name="직선 화살표 연결선 1280"/>
          <p:cNvCxnSpPr/>
          <p:nvPr/>
        </p:nvCxnSpPr>
        <p:spPr>
          <a:xfrm rot="5400000">
            <a:off x="3556201" y="3428998"/>
            <a:ext cx="1092271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2" name="TextBox 1281"/>
          <p:cNvSpPr txBox="1"/>
          <p:nvPr/>
        </p:nvSpPr>
        <p:spPr>
          <a:xfrm>
            <a:off x="3235600" y="4048952"/>
            <a:ext cx="1459810" cy="36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transform</a:t>
            </a:r>
          </a:p>
        </p:txBody>
      </p:sp>
      <p:sp>
        <p:nvSpPr>
          <p:cNvPr id="1283" name="TextBox 1282"/>
          <p:cNvSpPr txBox="1"/>
          <p:nvPr/>
        </p:nvSpPr>
        <p:spPr>
          <a:xfrm>
            <a:off x="4639641" y="5399209"/>
            <a:ext cx="1456359" cy="37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visualize</a:t>
            </a:r>
          </a:p>
        </p:txBody>
      </p:sp>
      <p:sp>
        <p:nvSpPr>
          <p:cNvPr id="1284" name="TextBox 1283"/>
          <p:cNvSpPr txBox="1"/>
          <p:nvPr/>
        </p:nvSpPr>
        <p:spPr>
          <a:xfrm>
            <a:off x="2502590" y="5356777"/>
            <a:ext cx="1138860" cy="37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model</a:t>
            </a:r>
          </a:p>
        </p:txBody>
      </p:sp>
      <p:cxnSp>
        <p:nvCxnSpPr>
          <p:cNvPr id="1285" name="직선 화살표 연결선 1284"/>
          <p:cNvCxnSpPr/>
          <p:nvPr/>
        </p:nvCxnSpPr>
        <p:spPr>
          <a:xfrm rot="16200000" flipH="1">
            <a:off x="4166862" y="4493989"/>
            <a:ext cx="883830" cy="867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직선 화살표 연결선 1285"/>
          <p:cNvCxnSpPr/>
          <p:nvPr/>
        </p:nvCxnSpPr>
        <p:spPr>
          <a:xfrm rot="10800000">
            <a:off x="3333785" y="5553805"/>
            <a:ext cx="1280455" cy="70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직선 화살표 연결선 1286"/>
          <p:cNvCxnSpPr/>
          <p:nvPr/>
        </p:nvCxnSpPr>
        <p:spPr>
          <a:xfrm rot="5400000" flipH="1" flipV="1">
            <a:off x="2869894" y="4480657"/>
            <a:ext cx="897062" cy="8584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16200000" flipV="1">
            <a:off x="7360066" y="3375525"/>
            <a:ext cx="680740" cy="61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/>
          <p:cNvSpPr txBox="1"/>
          <p:nvPr/>
        </p:nvSpPr>
        <p:spPr>
          <a:xfrm>
            <a:off x="7146045" y="2677000"/>
            <a:ext cx="1770407" cy="34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comunication</a:t>
            </a:r>
          </a:p>
        </p:txBody>
      </p:sp>
      <p:pic>
        <p:nvPicPr>
          <p:cNvPr id="1292" name="그림 1291"/>
          <p:cNvPicPr>
            <a:picLocks noChangeAspect="1"/>
          </p:cNvPicPr>
          <p:nvPr/>
        </p:nvPicPr>
        <p:blipFill rotWithShape="1">
          <a:blip r:embed="rId6"/>
          <a:srcRect l="15700" r="17130"/>
          <a:stretch>
            <a:fillRect/>
          </a:stretch>
        </p:blipFill>
        <p:spPr>
          <a:xfrm>
            <a:off x="7272370" y="1695709"/>
            <a:ext cx="1148958" cy="982980"/>
          </a:xfrm>
          <a:prstGeom prst="rect">
            <a:avLst/>
          </a:prstGeom>
        </p:spPr>
      </p:pic>
      <p:pic>
        <p:nvPicPr>
          <p:cNvPr id="1293" name="Google Shape;1217;p176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584461" y="3747232"/>
            <a:ext cx="1355724" cy="79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직선 화살표 연결선 1293"/>
          <p:cNvCxnSpPr/>
          <p:nvPr/>
        </p:nvCxnSpPr>
        <p:spPr>
          <a:xfrm flipV="1">
            <a:off x="5012257" y="4279252"/>
            <a:ext cx="1433140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5" name="그림 1294"/>
          <p:cNvPicPr>
            <a:picLocks noChangeAspect="1"/>
          </p:cNvPicPr>
          <p:nvPr/>
        </p:nvPicPr>
        <p:blipFill rotWithShape="1">
          <a:blip r:embed="rId8"/>
          <a:srcRect r="72560"/>
          <a:stretch>
            <a:fillRect/>
          </a:stretch>
        </p:blipFill>
        <p:spPr>
          <a:xfrm>
            <a:off x="6543417" y="1377168"/>
            <a:ext cx="868254" cy="843183"/>
          </a:xfrm>
          <a:prstGeom prst="rect">
            <a:avLst/>
          </a:prstGeom>
        </p:spPr>
      </p:pic>
      <p:sp>
        <p:nvSpPr>
          <p:cNvPr id="1296" name="TextBox 1295"/>
          <p:cNvSpPr txBox="1"/>
          <p:nvPr/>
        </p:nvSpPr>
        <p:spPr>
          <a:xfrm>
            <a:off x="3897130" y="2549768"/>
            <a:ext cx="818173" cy="334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Excel</a:t>
            </a:r>
            <a:r>
              <a:rPr lang="en-US" altLang="ko-KR"/>
              <a:t> </a:t>
            </a:r>
          </a:p>
        </p:txBody>
      </p:sp>
      <p:sp>
        <p:nvSpPr>
          <p:cNvPr id="1297" name="TextBox 1296"/>
          <p:cNvSpPr txBox="1"/>
          <p:nvPr/>
        </p:nvSpPr>
        <p:spPr>
          <a:xfrm>
            <a:off x="2021682" y="5043121"/>
            <a:ext cx="1147884" cy="33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Rstudio</a:t>
            </a:r>
            <a:r>
              <a:rPr lang="en-US" altLang="ko-KR"/>
              <a:t> </a:t>
            </a:r>
          </a:p>
        </p:txBody>
      </p:sp>
      <p:sp>
        <p:nvSpPr>
          <p:cNvPr id="1298" name="TextBox 1297"/>
          <p:cNvSpPr txBox="1"/>
          <p:nvPr/>
        </p:nvSpPr>
        <p:spPr>
          <a:xfrm>
            <a:off x="6328019" y="2435714"/>
            <a:ext cx="2002692" cy="338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Eclipse &amp; Atom</a:t>
            </a:r>
            <a:r>
              <a:rPr lang="en-US" altLang="ko-KR"/>
              <a:t> </a:t>
            </a:r>
          </a:p>
        </p:txBody>
      </p:sp>
      <p:sp>
        <p:nvSpPr>
          <p:cNvPr id="1299" name="TextBox 1298"/>
          <p:cNvSpPr txBox="1"/>
          <p:nvPr/>
        </p:nvSpPr>
        <p:spPr>
          <a:xfrm>
            <a:off x="6390726" y="4686788"/>
            <a:ext cx="2417885" cy="29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543022" y="2505976"/>
            <a:ext cx="211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FnGuide</a:t>
            </a:r>
            <a:r>
              <a:rPr lang="ko-KR" altLang="en-US" dirty="0" smtClean="0"/>
              <a:t>에서 국내 시장 주식 데이터를 가져온다</a:t>
            </a:r>
            <a:r>
              <a:rPr lang="en-US" altLang="ko-KR" dirty="0" smtClean="0"/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08118" y="3150931"/>
            <a:ext cx="211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Excel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.csv </a:t>
            </a:r>
            <a:r>
              <a:rPr lang="ko-KR" altLang="en-US" dirty="0" smtClean="0"/>
              <a:t>파일로 변환</a:t>
            </a:r>
            <a:endParaRPr lang="en-US" altLang="ko-KR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14704" y="5218957"/>
            <a:ext cx="21199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Rstudio</a:t>
            </a:r>
            <a:r>
              <a:rPr lang="ko-KR" altLang="en-US" dirty="0" smtClean="0"/>
              <a:t>로 불러온 주식시장</a:t>
            </a:r>
            <a:r>
              <a:rPr lang="en-US" altLang="ko-KR" dirty="0"/>
              <a:t> </a:t>
            </a:r>
            <a:r>
              <a:rPr lang="ko-KR" altLang="en-US" dirty="0" smtClean="0"/>
              <a:t>데이터를 요소별 분석해보고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전략에 따른 분석과 가공을 한다</a:t>
            </a:r>
            <a:r>
              <a:rPr lang="en-US" altLang="ko-KR" dirty="0" smtClean="0"/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34940" y="4666091"/>
            <a:ext cx="2119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결과물인 </a:t>
            </a:r>
            <a:endParaRPr lang="en-US" altLang="ko-KR" dirty="0" smtClean="0"/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주식 추천 순위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저장한다</a:t>
            </a:r>
            <a:r>
              <a:rPr lang="en-US" altLang="ko-KR" dirty="0" smtClean="0"/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42920" y="793004"/>
            <a:ext cx="2119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구현을 위해서 </a:t>
            </a:r>
            <a:endParaRPr lang="en-US" altLang="ko-KR" dirty="0" smtClean="0"/>
          </a:p>
          <a:p>
            <a:r>
              <a:rPr lang="ko-KR" altLang="en-US" dirty="0" smtClean="0"/>
              <a:t>가장 대중적인 아톰과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사용할 것</a:t>
            </a:r>
            <a:r>
              <a:rPr lang="en-US" altLang="ko-KR" dirty="0" smtClean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4" name="Google Shape;1254;p178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55" name="Google Shape;1255;p17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56" name="Google Shape;1256;p178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57" name="Google Shape;1257;p178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58" name="Google Shape;1258;p178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sp>
        <p:nvSpPr>
          <p:cNvPr id="1259" name="Google Shape;1259;p178"/>
          <p:cNvSpPr txBox="1"/>
          <p:nvPr/>
        </p:nvSpPr>
        <p:spPr>
          <a:xfrm>
            <a:off x="1052512" y="17843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178"/>
          <p:cNvSpPr txBox="1"/>
          <p:nvPr/>
        </p:nvSpPr>
        <p:spPr>
          <a:xfrm>
            <a:off x="4710112" y="1822450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7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pic>
        <p:nvPicPr>
          <p:cNvPr id="1262" name="Google Shape;1262;p17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83518" y="1763459"/>
            <a:ext cx="4095880" cy="3143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3" name="꺾인 연결선 1262"/>
          <p:cNvCxnSpPr/>
          <p:nvPr/>
        </p:nvCxnSpPr>
        <p:spPr>
          <a:xfrm flipV="1">
            <a:off x="2490201" y="233403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꺾인 연결선 1263"/>
          <p:cNvCxnSpPr/>
          <p:nvPr/>
        </p:nvCxnSpPr>
        <p:spPr>
          <a:xfrm>
            <a:off x="2508010" y="4197626"/>
            <a:ext cx="3781839" cy="9525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직선 화살표 연결선 1264"/>
          <p:cNvCxnSpPr/>
          <p:nvPr/>
        </p:nvCxnSpPr>
        <p:spPr>
          <a:xfrm>
            <a:off x="4333082" y="3514311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6" name="TextBox 1265"/>
          <p:cNvSpPr txBox="1"/>
          <p:nvPr/>
        </p:nvSpPr>
        <p:spPr>
          <a:xfrm>
            <a:off x="6329668" y="1983886"/>
            <a:ext cx="2417884" cy="824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코스피 지수 표시</a:t>
            </a:r>
          </a:p>
        </p:txBody>
      </p:sp>
      <p:sp>
        <p:nvSpPr>
          <p:cNvPr id="1267" name="TextBox 1266"/>
          <p:cNvSpPr txBox="1"/>
          <p:nvPr/>
        </p:nvSpPr>
        <p:spPr>
          <a:xfrm>
            <a:off x="6278623" y="4821603"/>
            <a:ext cx="2417884" cy="824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코스닥 지수 표시</a:t>
            </a:r>
          </a:p>
        </p:txBody>
      </p:sp>
      <p:sp>
        <p:nvSpPr>
          <p:cNvPr id="1268" name="TextBox 1267"/>
          <p:cNvSpPr txBox="1"/>
          <p:nvPr/>
        </p:nvSpPr>
        <p:spPr>
          <a:xfrm>
            <a:off x="6321362" y="3146619"/>
            <a:ext cx="2417885" cy="82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투자전략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버튼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926" y="1504851"/>
            <a:ext cx="4012444" cy="3586343"/>
          </a:xfrm>
          <a:prstGeom prst="rect">
            <a:avLst/>
          </a:prstGeom>
        </p:spPr>
      </p:pic>
      <p:cxnSp>
        <p:nvCxnSpPr>
          <p:cNvPr id="1276" name="꺾인 연결선 1275"/>
          <p:cNvCxnSpPr/>
          <p:nvPr/>
        </p:nvCxnSpPr>
        <p:spPr>
          <a:xfrm flipV="1">
            <a:off x="2490201" y="258168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7" name="TextBox 1276"/>
          <p:cNvSpPr txBox="1"/>
          <p:nvPr/>
        </p:nvSpPr>
        <p:spPr>
          <a:xfrm>
            <a:off x="6329668" y="2231536"/>
            <a:ext cx="2417884" cy="118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과거 수익률 그래프</a:t>
            </a:r>
          </a:p>
        </p:txBody>
      </p:sp>
      <p:cxnSp>
        <p:nvCxnSpPr>
          <p:cNvPr id="1278" name="직선 화살표 연결선 1277"/>
          <p:cNvCxnSpPr/>
          <p:nvPr/>
        </p:nvCxnSpPr>
        <p:spPr>
          <a:xfrm>
            <a:off x="4333082" y="4133436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6321362" y="3765744"/>
            <a:ext cx="2417885" cy="118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 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추천 주식 종목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" name="Google Shape;1282;p180"/>
          <p:cNvGraphicFramePr/>
          <p:nvPr>
            <p:extLst>
              <p:ext uri="{D42A27DB-BD31-4B8C-83A1-F6EECF244321}">
                <p14:modId xmlns:p14="http://schemas.microsoft.com/office/powerpoint/2010/main" val="1877105427"/>
              </p:ext>
            </p:extLst>
          </p:nvPr>
        </p:nvGraphicFramePr>
        <p:xfrm>
          <a:off x="401637" y="1833562"/>
          <a:ext cx="8272350" cy="3817850"/>
        </p:xfrm>
        <a:graphic>
          <a:graphicData uri="http://schemas.openxmlformats.org/drawingml/2006/table">
            <a:tbl>
              <a:tblPr>
                <a:noFill/>
                <a:tableStyleId>{E4F0C552-6D97-430D-B690-001D81E692B0}</a:tableStyleId>
              </a:tblPr>
              <a:tblGrid>
                <a:gridCol w="350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81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667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추진 내용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수행기간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00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5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6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00">
                <a:tc vMerge="1">
                  <a:txBody>
                    <a:bodyPr/>
                    <a:lstStyle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경제&amp;투자 스터디(꾸준히)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프로젝트 회의 및 계획(2주)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data guide에서 데이터수집(1주)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R</a:t>
                      </a: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을 통한 데이터 분석(3주)</a:t>
                      </a:r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가공(3주)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시각화 및 활용(3주)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유지보수 및 테스트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283" name="Google Shape;1283;p18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84" name="Google Shape;1284;p18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85" name="Google Shape;1285;p18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86" name="Google Shape;1286;p18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87" name="Google Shape;1287;p180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 </a:t>
            </a:r>
            <a:endParaRPr lang="ko-KR"/>
          </a:p>
        </p:txBody>
      </p:sp>
      <p:sp>
        <p:nvSpPr>
          <p:cNvPr id="1288" name="Google Shape;1288;p18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3" name="Google Shape;1293;p18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94" name="Google Shape;1294;p18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95" name="Google Shape;1295;p18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296" name="Google Shape;1296;p18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297" name="Google Shape;1297;p181"/>
          <p:cNvSpPr txBox="1"/>
          <p:nvPr/>
        </p:nvSpPr>
        <p:spPr>
          <a:xfrm>
            <a:off x="611475" y="800533"/>
            <a:ext cx="7248669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800"/>
              <a:buFont typeface="Malgun Gothic"/>
              <a:buNone/>
            </a:pPr>
            <a:r>
              <a:rPr lang="en-US" sz="2800" b="1" i="0" u="none" dirty="0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 dirty="0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en-US" sz="2700" b="1" i="0" u="none" dirty="0" err="1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dirty="0"/>
          </a:p>
        </p:txBody>
      </p:sp>
      <p:sp>
        <p:nvSpPr>
          <p:cNvPr id="1301" name="Google Shape;1301;p18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/>
          </a:p>
        </p:txBody>
      </p:sp>
      <p:pic>
        <p:nvPicPr>
          <p:cNvPr id="13" name="Picture 532" descr="DRW000040043b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44" y="2727915"/>
            <a:ext cx="69119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34" descr="DRW000040043b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6" y="4464640"/>
            <a:ext cx="7215188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AutoShape 535"/>
          <p:cNvSpPr>
            <a:spLocks noChangeArrowheads="1"/>
          </p:cNvSpPr>
          <p:nvPr/>
        </p:nvSpPr>
        <p:spPr bwMode="auto">
          <a:xfrm>
            <a:off x="4035869" y="3391490"/>
            <a:ext cx="349250" cy="455613"/>
          </a:xfrm>
          <a:prstGeom prst="downArrow">
            <a:avLst>
              <a:gd name="adj1" fmla="val 50009"/>
              <a:gd name="adj2" fmla="val 49832"/>
            </a:avLst>
          </a:prstGeom>
          <a:solidFill>
            <a:srgbClr val="9BC5AA"/>
          </a:solidFill>
          <a:ln w="9491" cmpd="sng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6" name="Rectangle 536"/>
          <p:cNvSpPr>
            <a:spLocks noChangeArrowheads="1"/>
          </p:cNvSpPr>
          <p:nvPr/>
        </p:nvSpPr>
        <p:spPr bwMode="white">
          <a:xfrm>
            <a:off x="784669" y="2167528"/>
            <a:ext cx="613410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논문 </a:t>
            </a:r>
            <a:r>
              <a:rPr lang="ko-KR" altLang="en-US" sz="2200" b="1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Arial" pitchFamily="34" charset="0"/>
              </a:rPr>
              <a:t>:</a:t>
            </a: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 </a:t>
            </a:r>
            <a:r>
              <a:rPr lang="ko-KR" altLang="en-US" sz="2200" b="1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Arial" pitchFamily="34" charset="0"/>
              </a:rPr>
              <a:t>(</a:t>
            </a: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A five</a:t>
            </a:r>
            <a:r>
              <a:rPr lang="ko-KR" altLang="en-US" sz="2200" b="1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Arial" pitchFamily="34" charset="0"/>
              </a:rPr>
              <a:t>-</a:t>
            </a: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factor asset pricing model</a:t>
            </a:r>
            <a:r>
              <a:rPr lang="ko-KR" altLang="en-US" sz="2200" b="1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Arial" pitchFamily="34" charset="0"/>
              </a:rPr>
              <a:t>)</a:t>
            </a: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 에서의 모델</a:t>
            </a:r>
          </a:p>
        </p:txBody>
      </p:sp>
      <p:sp>
        <p:nvSpPr>
          <p:cNvPr id="17" name="Rectangle 537"/>
          <p:cNvSpPr>
            <a:spLocks noChangeArrowheads="1"/>
          </p:cNvSpPr>
          <p:nvPr/>
        </p:nvSpPr>
        <p:spPr bwMode="white">
          <a:xfrm>
            <a:off x="870394" y="3926478"/>
            <a:ext cx="32067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2200" b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Mom을 추가한 모델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18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26" name="Google Shape;1326;p18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27" name="Google Shape;1327;p18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328" name="Google Shape;1328;p18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329" name="Google Shape;1329;p183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83"/>
          <p:cNvSpPr txBox="1"/>
          <p:nvPr/>
        </p:nvSpPr>
        <p:spPr>
          <a:xfrm>
            <a:off x="1123950" y="977900"/>
            <a:ext cx="41037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8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endParaRPr/>
          </a:p>
        </p:txBody>
      </p:sp>
      <p:pic>
        <p:nvPicPr>
          <p:cNvPr id="19" name="Picture 15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554163"/>
            <a:ext cx="7872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" name="Group 1290"/>
          <p:cNvGraphicFramePr>
            <a:graphicFrameLocks noGrp="1"/>
          </p:cNvGraphicFramePr>
          <p:nvPr/>
        </p:nvGraphicFramePr>
        <p:xfrm>
          <a:off x="577850" y="2200275"/>
          <a:ext cx="7861300" cy="3821113"/>
        </p:xfrm>
        <a:graphic>
          <a:graphicData uri="http://schemas.openxmlformats.org/drawingml/2006/table">
            <a:tbl>
              <a:tblPr/>
              <a:tblGrid>
                <a:gridCol w="938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3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팩터</a:t>
                      </a: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설명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e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설명 할 수 없는 이상치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Rf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무 위험 수익률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국채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MKT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75247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시장 수익률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SMB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작은 주식이 큰 주식보다 수익이 더 좋다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Size effect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HML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가치 있는 주식이  가치 없는 주식보다  수익이 좋다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Value effect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RMW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질이 좋은 주식이 질이 안 좋은 주식보다 수익이 좋다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Quality effect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9113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CMA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보수적으로 투자하는 회사 공격적으로 투자하는 회사보다 수익률이 높다.(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ROW Vol effect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>
                      <a:lvl1pPr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814388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814388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MOM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marL="98901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marL="152876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marL="206851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marL="2608263" indent="-449263" defTabSz="752475" latinLnBrk="1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marL="30654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marL="35226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marL="39798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marL="4437063" indent="-449263" defTabSz="75247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75247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수익이 좋았던 주식이 앞으로 수익이 좋다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 Momnetum effect</a:t>
                      </a: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바탕" pitchFamily="18" charset="-127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Google Shape;1297;p181"/>
          <p:cNvSpPr txBox="1"/>
          <p:nvPr/>
        </p:nvSpPr>
        <p:spPr>
          <a:xfrm>
            <a:off x="611475" y="800533"/>
            <a:ext cx="7248669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800"/>
              <a:buFont typeface="Malgun Gothic"/>
              <a:buNone/>
            </a:pPr>
            <a:r>
              <a:rPr lang="en-US" sz="2800" b="1" i="0" u="none" dirty="0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 dirty="0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en-US" sz="2700" b="1" i="0" u="none" dirty="0" err="1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4" name="Google Shape;1344;p18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345" name="Google Shape;1345;p18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46" name="Google Shape;1346;p18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347" name="Google Shape;1347;p18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354" name="Google Shape;1354;p18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/>
          </a:p>
        </p:txBody>
      </p:sp>
      <p:sp>
        <p:nvSpPr>
          <p:cNvPr id="13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8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3</a:t>
            </a:r>
            <a:r>
              <a:rPr lang="ko-KR" altLang="en-US" sz="2800" b="1" dirty="0">
                <a:solidFill>
                  <a:srgbClr val="4CBC97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28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Smart beta 진행상황</a:t>
            </a:r>
            <a:r>
              <a:rPr lang="ko-KR" altLang="en-US" sz="28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800" b="1" dirty="0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:</a:t>
            </a:r>
            <a:r>
              <a:rPr lang="ko-KR" altLang="en-US" sz="28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데이터 수집</a:t>
            </a:r>
            <a:endParaRPr lang="ko-KR" altLang="en-US" sz="20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14" name="Picture 5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0237" b="-304"/>
          <a:stretch>
            <a:fillRect/>
          </a:stretch>
        </p:blipFill>
        <p:spPr bwMode="auto">
          <a:xfrm>
            <a:off x="549275" y="1554163"/>
            <a:ext cx="70548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523"/>
          <p:cNvSpPr>
            <a:spLocks noChangeArrowheads="1"/>
          </p:cNvSpPr>
          <p:nvPr/>
        </p:nvSpPr>
        <p:spPr bwMode="white">
          <a:xfrm>
            <a:off x="549275" y="5945188"/>
            <a:ext cx="8207375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https</a:t>
            </a:r>
            <a:r>
              <a:rPr lang="ko-KR" altLang="en-US" sz="18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hlinkClick r:id="rId4"/>
              </a:rPr>
              <a:t>://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sites</a:t>
            </a:r>
            <a:r>
              <a:rPr lang="ko-KR" altLang="en-US" sz="18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google</a:t>
            </a:r>
            <a:r>
              <a:rPr lang="ko-KR" altLang="en-US" sz="18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com</a:t>
            </a:r>
            <a:r>
              <a:rPr lang="ko-KR" altLang="en-US" sz="18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view</a:t>
            </a:r>
            <a:r>
              <a:rPr lang="ko-KR" altLang="en-US" sz="1800">
                <a:solidFill>
                  <a:srgbClr val="000000"/>
                </a:solidFill>
                <a:latin typeface="Times New Roman" pitchFamily="18" charset="0"/>
                <a:ea typeface="굴림" pitchFamily="50" charset="-127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  <a:hlinkClick r:id="rId4"/>
              </a:rPr>
              <a:t>handaresearch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</a:rPr>
              <a:t> </a:t>
            </a:r>
            <a:r>
              <a:rPr lang="ko-KR" altLang="en-US" sz="1800">
                <a:solidFill>
                  <a:srgbClr val="FFFFFF"/>
                </a:solidFill>
                <a:ea typeface="굴림" pitchFamily="50" charset="-127"/>
              </a:rPr>
              <a:t>에 접속</a:t>
            </a:r>
          </a:p>
        </p:txBody>
      </p:sp>
      <p:sp>
        <p:nvSpPr>
          <p:cNvPr id="16" name="AutoShape 524"/>
          <p:cNvSpPr>
            <a:spLocks noChangeArrowheads="1"/>
          </p:cNvSpPr>
          <p:nvPr/>
        </p:nvSpPr>
        <p:spPr bwMode="auto">
          <a:xfrm>
            <a:off x="1412875" y="2633663"/>
            <a:ext cx="2662238" cy="431800"/>
          </a:xfrm>
          <a:prstGeom prst="roundRect">
            <a:avLst>
              <a:gd name="adj" fmla="val 16667"/>
            </a:avLst>
          </a:prstGeom>
          <a:noFill/>
          <a:ln w="28587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7" name="Rectangle 525"/>
          <p:cNvSpPr>
            <a:spLocks noChangeArrowheads="1"/>
          </p:cNvSpPr>
          <p:nvPr/>
        </p:nvSpPr>
        <p:spPr bwMode="white">
          <a:xfrm>
            <a:off x="4221163" y="2921000"/>
            <a:ext cx="2805112" cy="63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한국 버전을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다운로드 합니다.</a:t>
            </a:r>
          </a:p>
        </p:txBody>
      </p:sp>
      <p:pic>
        <p:nvPicPr>
          <p:cNvPr id="18" name="Picture 5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3060700"/>
            <a:ext cx="64611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516"/>
          <p:cNvSpPr>
            <a:spLocks noChangeShapeType="1"/>
          </p:cNvSpPr>
          <p:nvPr/>
        </p:nvSpPr>
        <p:spPr bwMode="auto">
          <a:xfrm>
            <a:off x="0" y="3175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1" name="Line 517"/>
          <p:cNvSpPr>
            <a:spLocks noChangeShapeType="1"/>
          </p:cNvSpPr>
          <p:nvPr/>
        </p:nvSpPr>
        <p:spPr bwMode="auto">
          <a:xfrm flipV="1">
            <a:off x="1041400" y="26988"/>
            <a:ext cx="0" cy="290512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2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8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28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4</a:t>
            </a:r>
            <a:r>
              <a:rPr lang="ko-KR" altLang="en-US" sz="2800" b="1" dirty="0" smtClean="0">
                <a:solidFill>
                  <a:srgbClr val="4CBC97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28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r>
              <a:rPr lang="ko-KR" altLang="en-US" sz="28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Smart beta 진행상황</a:t>
            </a:r>
            <a:r>
              <a:rPr lang="ko-KR" altLang="en-US" sz="28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800" b="1" dirty="0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:</a:t>
            </a:r>
            <a:r>
              <a:rPr lang="ko-KR" altLang="en-US" sz="28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데이터 수집</a:t>
            </a:r>
            <a:endParaRPr lang="ko-KR" altLang="en-US" sz="20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3" name="Rectangle 519"/>
          <p:cNvSpPr>
            <a:spLocks noChangeArrowheads="1"/>
          </p:cNvSpPr>
          <p:nvPr/>
        </p:nvSpPr>
        <p:spPr bwMode="white">
          <a:xfrm>
            <a:off x="3514725" y="1308100"/>
            <a:ext cx="19304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016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016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016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016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016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400" b="1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 </a:t>
            </a:r>
          </a:p>
        </p:txBody>
      </p:sp>
      <p:sp>
        <p:nvSpPr>
          <p:cNvPr id="14" name="Rectangle 520"/>
          <p:cNvSpPr>
            <a:spLocks noChangeArrowheads="1"/>
          </p:cNvSpPr>
          <p:nvPr/>
        </p:nvSpPr>
        <p:spPr bwMode="white">
          <a:xfrm>
            <a:off x="463550" y="31750"/>
            <a:ext cx="731838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3조</a:t>
            </a:r>
          </a:p>
        </p:txBody>
      </p:sp>
      <p:sp>
        <p:nvSpPr>
          <p:cNvPr id="15" name="Rectangle 521"/>
          <p:cNvSpPr>
            <a:spLocks noChangeArrowheads="1"/>
          </p:cNvSpPr>
          <p:nvPr/>
        </p:nvSpPr>
        <p:spPr bwMode="white">
          <a:xfrm>
            <a:off x="1052513" y="34925"/>
            <a:ext cx="34544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산학 캡스톤 디자인 1</a:t>
            </a:r>
          </a:p>
        </p:txBody>
      </p:sp>
      <p:pic>
        <p:nvPicPr>
          <p:cNvPr id="16" name="Picture 5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295400"/>
            <a:ext cx="6873875" cy="542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523"/>
          <p:cNvSpPr>
            <a:spLocks noChangeArrowheads="1"/>
          </p:cNvSpPr>
          <p:nvPr/>
        </p:nvSpPr>
        <p:spPr bwMode="white">
          <a:xfrm>
            <a:off x="1123950" y="2273300"/>
            <a:ext cx="2951163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b="1" dirty="0">
                <a:solidFill>
                  <a:srgbClr val="FF0000"/>
                </a:solidFill>
                <a:ea typeface="굴림" pitchFamily="50" charset="-127"/>
              </a:rPr>
              <a:t>data</a:t>
            </a:r>
            <a:r>
              <a:rPr lang="ko-KR" altLang="en-US" sz="1800" b="1" dirty="0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_</a:t>
            </a:r>
            <a:r>
              <a:rPr lang="ko-KR" altLang="en-US" sz="1800" b="1" dirty="0">
                <a:solidFill>
                  <a:srgbClr val="FF0000"/>
                </a:solidFill>
                <a:ea typeface="굴림" pitchFamily="50" charset="-127"/>
              </a:rPr>
              <a:t>1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읽을 CSV</a:t>
            </a:r>
            <a:r>
              <a:rPr lang="ko-KR" altLang="en-US" sz="1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8" name="Rectangle 524"/>
          <p:cNvSpPr>
            <a:spLocks noChangeArrowheads="1"/>
          </p:cNvSpPr>
          <p:nvPr/>
        </p:nvSpPr>
        <p:spPr bwMode="white">
          <a:xfrm>
            <a:off x="5227638" y="2201863"/>
            <a:ext cx="2808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b="1">
                <a:solidFill>
                  <a:srgbClr val="FF0000"/>
                </a:solidFill>
                <a:ea typeface="굴림" pitchFamily="50" charset="-127"/>
              </a:rPr>
              <a:t>data</a:t>
            </a:r>
            <a:r>
              <a:rPr lang="ko-KR" altLang="en-US" sz="1800" b="1">
                <a:solidFill>
                  <a:srgbClr val="FF0000"/>
                </a:solidFill>
                <a:latin typeface="Times New Roman" pitchFamily="18" charset="0"/>
                <a:ea typeface="굴림" pitchFamily="50" charset="-127"/>
              </a:rPr>
              <a:t>_</a:t>
            </a:r>
            <a:r>
              <a:rPr lang="ko-KR" altLang="en-US" sz="1800" b="1">
                <a:solidFill>
                  <a:srgbClr val="FF0000"/>
                </a:solidFill>
                <a:ea typeface="굴림" pitchFamily="50" charset="-127"/>
              </a:rPr>
              <a:t>2</a:t>
            </a:r>
            <a:r>
              <a:rPr lang="ko-KR" altLang="en-US" sz="1800">
                <a:solidFill>
                  <a:srgbClr val="000000"/>
                </a:solidFill>
                <a:ea typeface="굴림" pitchFamily="50" charset="-127"/>
              </a:rPr>
              <a:t> </a:t>
            </a:r>
            <a:r>
              <a:rPr lang="ko-KR" altLang="en-US" sz="18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으로 읽을 CSV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31781" y="6165950"/>
            <a:ext cx="180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총 </a:t>
            </a:r>
            <a:r>
              <a:rPr lang="en-US" altLang="ko-KR" sz="2000" b="1" dirty="0" smtClean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842KB</a:t>
            </a:r>
            <a:endParaRPr lang="ko-KR" altLang="en-US" sz="2000" b="1" dirty="0">
              <a:solidFill>
                <a:srgbClr val="FF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16"/>
          <p:cNvSpPr>
            <a:spLocks noChangeShapeType="1"/>
          </p:cNvSpPr>
          <p:nvPr/>
        </p:nvSpPr>
        <p:spPr bwMode="auto"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9" name="Rectangle 517"/>
          <p:cNvSpPr>
            <a:spLocks noChangeArrowheads="1"/>
          </p:cNvSpPr>
          <p:nvPr/>
        </p:nvSpPr>
        <p:spPr bwMode="auto"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0" name="Rectangle 518"/>
          <p:cNvSpPr>
            <a:spLocks noChangeArrowheads="1"/>
          </p:cNvSpPr>
          <p:nvPr/>
        </p:nvSpPr>
        <p:spPr bwMode="auto"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1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4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3조</a:t>
            </a:r>
          </a:p>
        </p:txBody>
      </p:sp>
      <p:sp>
        <p:nvSpPr>
          <p:cNvPr id="12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4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산학 캡스톤 디자인 1</a:t>
            </a:r>
          </a:p>
        </p:txBody>
      </p:sp>
      <p:sp>
        <p:nvSpPr>
          <p:cNvPr id="13" name="Line 521"/>
          <p:cNvSpPr>
            <a:spLocks noChangeShapeType="1"/>
          </p:cNvSpPr>
          <p:nvPr/>
        </p:nvSpPr>
        <p:spPr bwMode="auto"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14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7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4</a:t>
            </a:r>
            <a:r>
              <a:rPr lang="ko-KR" altLang="en-US" sz="2700" b="1" dirty="0" smtClean="0">
                <a:solidFill>
                  <a:srgbClr val="4CBC97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27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r>
              <a:rPr lang="ko-KR" altLang="en-US" sz="27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Smart beta 진행상황</a:t>
            </a:r>
            <a:r>
              <a:rPr lang="ko-KR" altLang="en-US" sz="24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:</a:t>
            </a:r>
            <a:r>
              <a:rPr lang="ko-KR" altLang="en-US" sz="24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20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</a:t>
            </a:r>
            <a:r>
              <a:rPr lang="ko-KR" altLang="en-US" sz="2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이용</a:t>
            </a:r>
            <a:r>
              <a:rPr lang="ko-KR" altLang="en-US" sz="20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한</a:t>
            </a:r>
            <a:r>
              <a:rPr lang="ko-KR" altLang="en-US" sz="2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데이터 분석</a:t>
            </a:r>
            <a:endParaRPr lang="ko-KR" altLang="en-US" sz="20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15" name="Picture 5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568450"/>
            <a:ext cx="8439150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268"/>
          <p:cNvGrpSpPr>
            <a:grpSpLocks/>
          </p:cNvGrpSpPr>
          <p:nvPr/>
        </p:nvGrpSpPr>
        <p:grpSpPr bwMode="auto">
          <a:xfrm>
            <a:off x="981075" y="1554163"/>
            <a:ext cx="6694488" cy="3816350"/>
            <a:chOff x="618" y="979"/>
            <a:chExt cx="4217" cy="2404"/>
          </a:xfrm>
        </p:grpSpPr>
        <p:sp>
          <p:nvSpPr>
            <p:cNvPr id="17" name="Rectangle 525"/>
            <p:cNvSpPr>
              <a:spLocks noChangeArrowheads="1"/>
            </p:cNvSpPr>
            <p:nvPr/>
          </p:nvSpPr>
          <p:spPr bwMode="auto">
            <a:xfrm>
              <a:off x="618" y="979"/>
              <a:ext cx="4217" cy="81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>
                <a:ea typeface="굴림" pitchFamily="50" charset="-127"/>
              </a:endParaRPr>
            </a:p>
          </p:txBody>
        </p:sp>
        <p:sp>
          <p:nvSpPr>
            <p:cNvPr id="18" name="Line 526"/>
            <p:cNvSpPr>
              <a:spLocks noChangeShapeType="1"/>
            </p:cNvSpPr>
            <p:nvPr/>
          </p:nvSpPr>
          <p:spPr bwMode="auto">
            <a:xfrm rot="16200000" flipH="1">
              <a:off x="-38" y="2588"/>
              <a:ext cx="1586" cy="1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>
                <a:ea typeface="굴림" pitchFamily="50" charset="-127"/>
              </a:endParaRPr>
            </a:p>
          </p:txBody>
        </p:sp>
      </p:grpSp>
      <p:sp>
        <p:nvSpPr>
          <p:cNvPr id="19" name="Rectangle 527"/>
          <p:cNvSpPr>
            <a:spLocks noChangeArrowheads="1"/>
          </p:cNvSpPr>
          <p:nvPr/>
        </p:nvSpPr>
        <p:spPr bwMode="white">
          <a:xfrm>
            <a:off x="981075" y="5441950"/>
            <a:ext cx="345598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불러올 파일들의 시계열을 일정하게 해서 읽어옴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16"/>
          <p:cNvSpPr>
            <a:spLocks noChangeShapeType="1"/>
          </p:cNvSpPr>
          <p:nvPr/>
        </p:nvSpPr>
        <p:spPr>
          <a:xfrm>
            <a:off x="0" y="321542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0" name="Line 517"/>
          <p:cNvSpPr>
            <a:spLocks noChangeShapeType="1"/>
          </p:cNvSpPr>
          <p:nvPr/>
        </p:nvSpPr>
        <p:spPr>
          <a:xfrm flipV="1">
            <a:off x="1041400" y="27855"/>
            <a:ext cx="0" cy="293687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Rectangle 518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2" name="Rectangle 519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3" name="Rectangle 520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</a:p>
        </p:txBody>
      </p:sp>
      <p:sp>
        <p:nvSpPr>
          <p:cNvPr id="14" name="Rectangle 521"/>
          <p:cNvSpPr>
            <a:spLocks noChangeArrowheads="1"/>
          </p:cNvSpPr>
          <p:nvPr/>
        </p:nvSpPr>
        <p:spPr bwMode="white">
          <a:xfrm>
            <a:off x="549275" y="53255"/>
            <a:ext cx="646113" cy="2397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15" name="Rectangle 522"/>
          <p:cNvSpPr>
            <a:spLocks noChangeArrowheads="1"/>
          </p:cNvSpPr>
          <p:nvPr/>
        </p:nvSpPr>
        <p:spPr bwMode="white">
          <a:xfrm>
            <a:off x="1052513" y="56430"/>
            <a:ext cx="3454400" cy="236537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grpSp>
        <p:nvGrpSpPr>
          <p:cNvPr id="16" name="Group 267"/>
          <p:cNvGrpSpPr/>
          <p:nvPr/>
        </p:nvGrpSpPr>
        <p:grpSpPr>
          <a:xfrm>
            <a:off x="0" y="1195388"/>
            <a:ext cx="9115425" cy="5399087"/>
            <a:chOff x="0" y="753"/>
            <a:chExt cx="5742" cy="3401"/>
          </a:xfrm>
        </p:grpSpPr>
        <p:pic>
          <p:nvPicPr>
            <p:cNvPr id="17" name="Picture 524" descr="E:\capstone\그래프.JPG"/>
            <p:cNvPicPr>
              <a:picLocks noChangeAspect="1" noChangeArrowheads="1"/>
            </p:cNvPicPr>
            <p:nvPr/>
          </p:nvPicPr>
          <p:blipFill rotWithShape="1">
            <a:blip r:embed="rId3"/>
            <a:srcRect r="190" b="13890"/>
            <a:stretch>
              <a:fillRect/>
            </a:stretch>
          </p:blipFill>
          <p:spPr>
            <a:xfrm>
              <a:off x="0" y="753"/>
              <a:ext cx="5742" cy="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Rectangle 525"/>
            <p:cNvSpPr>
              <a:spLocks noChangeArrowheads="1"/>
            </p:cNvSpPr>
            <p:nvPr/>
          </p:nvSpPr>
          <p:spPr>
            <a:xfrm>
              <a:off x="164" y="2969"/>
              <a:ext cx="5397" cy="1150"/>
            </a:xfrm>
            <a:prstGeom prst="rect">
              <a:avLst/>
            </a:prstGeom>
            <a:solidFill>
              <a:srgbClr val="FFFFFF"/>
            </a:solidFill>
            <a:ln w="19039" cmpd="sng">
              <a:solidFill>
                <a:srgbClr val="FFFFFF"/>
              </a:solidFill>
              <a:miter/>
            </a:ln>
            <a:effectLst/>
          </p:spPr>
          <p:txBody>
            <a:bodyPr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  <p:pic>
          <p:nvPicPr>
            <p:cNvPr id="19" name="Picture 526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4" y="2990"/>
              <a:ext cx="5353" cy="64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0"/>
          <p:cNvSpPr txBox="1"/>
          <p:nvPr/>
        </p:nvSpPr>
        <p:spPr>
          <a:xfrm>
            <a:off x="1455737" y="1047750"/>
            <a:ext cx="6240600" cy="7923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7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27187" y="1087437"/>
            <a:ext cx="7635874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70"/>
          <p:cNvSpPr txBox="1"/>
          <p:nvPr/>
        </p:nvSpPr>
        <p:spPr>
          <a:xfrm>
            <a:off x="1370012" y="5840412"/>
            <a:ext cx="6340500" cy="1761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17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13" name="Google Shape;1113;p17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114" name="Google Shape;1114;p17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989887" y="6686550"/>
            <a:ext cx="1092200" cy="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7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16" name="Google Shape;1116;p17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17" name="Google Shape;1117;p170"/>
          <p:cNvSpPr txBox="1"/>
          <p:nvPr/>
        </p:nvSpPr>
        <p:spPr>
          <a:xfrm>
            <a:off x="1698625" y="2057111"/>
            <a:ext cx="7632600" cy="3889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Quant 소개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Smart beta 프로젝트 소개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2.1 개발동기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2.2 개발내용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 기대방안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2.4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2.5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 및 구성도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Smart beta 진행상황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Smart beta 참고문헌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100" b="1" i="0" u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17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18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396" name="Google Shape;1396;p18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24" name="Rectangle 517"/>
          <p:cNvSpPr>
            <a:spLocks noChangeArrowheads="1"/>
          </p:cNvSpPr>
          <p:nvPr/>
        </p:nvSpPr>
        <p:spPr bwMode="auto"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5" name="Rectangle 518"/>
          <p:cNvSpPr>
            <a:spLocks noChangeArrowheads="1"/>
          </p:cNvSpPr>
          <p:nvPr/>
        </p:nvSpPr>
        <p:spPr bwMode="auto"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6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4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3조</a:t>
            </a:r>
          </a:p>
        </p:txBody>
      </p:sp>
      <p:sp>
        <p:nvSpPr>
          <p:cNvPr id="27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4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Arial" pitchFamily="34" charset="0"/>
              </a:rPr>
              <a:t>산학 캡스톤 디자인 1</a:t>
            </a:r>
          </a:p>
        </p:txBody>
      </p:sp>
      <p:sp>
        <p:nvSpPr>
          <p:cNvPr id="28" name="Line 521"/>
          <p:cNvSpPr>
            <a:spLocks noChangeShapeType="1"/>
          </p:cNvSpPr>
          <p:nvPr/>
        </p:nvSpPr>
        <p:spPr bwMode="auto">
          <a:xfrm>
            <a:off x="0" y="316345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29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7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4</a:t>
            </a:r>
            <a:r>
              <a:rPr lang="ko-KR" altLang="en-US" sz="2700" b="1" dirty="0" smtClean="0">
                <a:solidFill>
                  <a:srgbClr val="4CBC97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2700" b="1" dirty="0" smtClean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r>
              <a:rPr lang="ko-KR" altLang="en-US" sz="2700" b="1" dirty="0">
                <a:solidFill>
                  <a:srgbClr val="4CBC97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Smart beta 진행상황</a:t>
            </a:r>
            <a:r>
              <a:rPr lang="ko-KR" altLang="en-US" sz="24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바탕" pitchFamily="18" charset="-127"/>
                <a:ea typeface="맑은 고딕" pitchFamily="50" charset="-127"/>
                <a:sym typeface="Wingdings" pitchFamily="2" charset="2"/>
              </a:rPr>
              <a:t>:</a:t>
            </a:r>
            <a:r>
              <a:rPr lang="ko-KR" altLang="en-US" sz="24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20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</a:t>
            </a:r>
            <a:r>
              <a:rPr lang="ko-KR" altLang="en-US" sz="200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이용한 데이터 분석</a:t>
            </a:r>
            <a:endParaRPr lang="ko-KR" altLang="en-US" sz="20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30" name="Picture 5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736725"/>
            <a:ext cx="82470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274888"/>
            <a:ext cx="5429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525"/>
          <p:cNvSpPr>
            <a:spLocks noChangeArrowheads="1"/>
          </p:cNvSpPr>
          <p:nvPr/>
        </p:nvSpPr>
        <p:spPr bwMode="auto">
          <a:xfrm>
            <a:off x="476250" y="1698625"/>
            <a:ext cx="8207375" cy="555625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  <p:sp>
        <p:nvSpPr>
          <p:cNvPr id="33" name="Rectangle 526"/>
          <p:cNvSpPr>
            <a:spLocks noChangeArrowheads="1"/>
          </p:cNvSpPr>
          <p:nvPr/>
        </p:nvSpPr>
        <p:spPr bwMode="white">
          <a:xfrm>
            <a:off x="765175" y="2994025"/>
            <a:ext cx="4535488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0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선형회기분석하여 결과를 보여줌</a:t>
            </a:r>
          </a:p>
        </p:txBody>
      </p:sp>
      <p:pic>
        <p:nvPicPr>
          <p:cNvPr id="34" name="Picture 527" descr="E:\capstone\회기분석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" b="15839"/>
          <a:stretch>
            <a:fillRect/>
          </a:stretch>
        </p:blipFill>
        <p:spPr bwMode="auto">
          <a:xfrm>
            <a:off x="333375" y="2346325"/>
            <a:ext cx="8496300" cy="420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528"/>
          <p:cNvSpPr>
            <a:spLocks noChangeArrowheads="1"/>
          </p:cNvSpPr>
          <p:nvPr/>
        </p:nvSpPr>
        <p:spPr bwMode="auto">
          <a:xfrm>
            <a:off x="6308725" y="4433888"/>
            <a:ext cx="719138" cy="1512887"/>
          </a:xfrm>
          <a:prstGeom prst="rect">
            <a:avLst/>
          </a:prstGeom>
          <a:noFill/>
          <a:ln w="38100" cmpd="sng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270" t="17810" r="5870" b="1420"/>
          <a:stretch>
            <a:fillRect/>
          </a:stretch>
        </p:blipFill>
        <p:spPr>
          <a:xfrm>
            <a:off x="354134" y="1352263"/>
            <a:ext cx="8580682" cy="41534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6008" y="5602652"/>
            <a:ext cx="7534520" cy="82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종목별 주식가격을 분기별로 분류한 파일 불러옴</a:t>
            </a: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 2000년 3월부터 총 종목 3084개의 주식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6009" y="5801456"/>
            <a:ext cx="7534520" cy="700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PBR -&gt;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 자산을 통한 평가지수 </a:t>
            </a:r>
          </a:p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PER -&gt;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주가 수익비율을 통한 평가지수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9712" y="1382792"/>
            <a:ext cx="7139721" cy="3762703"/>
            <a:chOff x="329712" y="1382792"/>
            <a:chExt cx="7139721" cy="37627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t="20660" r="21910" b="6170"/>
            <a:stretch>
              <a:fillRect/>
            </a:stretch>
          </p:blipFill>
          <p:spPr>
            <a:xfrm>
              <a:off x="329712" y="1382792"/>
              <a:ext cx="7139721" cy="376270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26878" y="3954096"/>
              <a:ext cx="2747596" cy="81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PBR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00089" y="1773561"/>
            <a:ext cx="7274047" cy="3860395"/>
            <a:chOff x="1700089" y="1773561"/>
            <a:chExt cx="7274047" cy="386039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18520" r="20440" b="6410"/>
            <a:stretch>
              <a:fillRect/>
            </a:stretch>
          </p:blipFill>
          <p:spPr>
            <a:xfrm>
              <a:off x="1700089" y="1773561"/>
              <a:ext cx="7274047" cy="386039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653994" y="4308230"/>
              <a:ext cx="2747596" cy="82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PER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474" y="1240692"/>
            <a:ext cx="8537697" cy="49021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58035" y="2122364"/>
            <a:ext cx="29429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불러온 데이터에서 </a:t>
            </a:r>
          </a:p>
          <a:p>
            <a:pPr>
              <a:defRPr lang="ko-KR" altLang="en-US"/>
            </a:pPr>
            <a:r>
              <a:rPr lang="ko-KR" altLang="en-US" sz="2000" b="1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필요없는</a:t>
            </a: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요소 제거 </a:t>
            </a:r>
          </a:p>
          <a:p>
            <a:pPr>
              <a:defRPr lang="ko-KR" altLang="en-US"/>
            </a:pPr>
            <a:endParaRPr lang="ko-KR" altLang="en-US" sz="2000" b="1" dirty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 dirty="0" err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결측값</a:t>
            </a: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NA</a:t>
            </a: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정의 </a:t>
            </a:r>
          </a:p>
          <a:p>
            <a:pPr>
              <a:defRPr lang="ko-KR" altLang="en-US"/>
            </a:pPr>
            <a:endParaRPr lang="ko-KR" altLang="en-US" sz="2000" b="1" dirty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분기별수익률을 나타낼 </a:t>
            </a:r>
          </a:p>
          <a:p>
            <a:pPr>
              <a:defRPr lang="ko-KR" altLang="en-US"/>
            </a:pPr>
            <a:r>
              <a:rPr lang="en-US" altLang="ko-KR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matrix</a:t>
            </a:r>
            <a:r>
              <a:rPr lang="ko-KR" altLang="en-US" sz="2000" b="1" dirty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539" y="1232779"/>
            <a:ext cx="8549641" cy="50884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96432" y="2122364"/>
            <a:ext cx="5458558" cy="22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가져온 데이터를 가공시켜서 행을 기준으로</a:t>
            </a: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회사,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순위+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 값 , 총 순위</a:t>
            </a: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순으로 표시하는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grade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217" y="1141290"/>
            <a:ext cx="8027135" cy="52282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2168" y="2038106"/>
            <a:ext cx="7235519" cy="216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143500" y="1585057"/>
            <a:ext cx="2246923" cy="36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PBR+PER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 dirty="0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Smart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beta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진행상황</a:t>
            </a:r>
            <a:r>
              <a:rPr lang="ko-KR" altLang="en-US" sz="2400" b="1" dirty="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 dirty="0" smtClean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</a:t>
            </a:r>
            <a:r>
              <a:rPr lang="ko-KR" altLang="en-US" sz="2200" dirty="0" smtClean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수집</a:t>
            </a:r>
            <a:endParaRPr lang="ko-KR" altLang="en-US" sz="2200" dirty="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9" y="1358711"/>
            <a:ext cx="8580881" cy="3436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8970" y="4960620"/>
            <a:ext cx="3313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나머지 전략을 위해 필요한 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시가총액 데이터를 불러옴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총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3085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개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 dirty="0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Smart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beta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진행상황</a:t>
            </a:r>
            <a:r>
              <a:rPr lang="ko-KR" altLang="en-US" sz="2400" b="1" dirty="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 dirty="0" smtClean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</a:t>
            </a:r>
            <a:r>
              <a:rPr lang="ko-KR" altLang="en-US" sz="2200" dirty="0" smtClean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수집</a:t>
            </a:r>
            <a:endParaRPr lang="ko-KR" altLang="en-US" sz="2200" dirty="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42" y="1281113"/>
            <a:ext cx="2423295" cy="5199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067" y="4411295"/>
            <a:ext cx="4171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FF0000"/>
                </a:solidFill>
              </a:rPr>
              <a:t>역발상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전략의 수익률과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코스피 지수를 비교해보기 위해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ko-KR" altLang="en-US" sz="2000" b="1" dirty="0" smtClean="0">
                <a:solidFill>
                  <a:srgbClr val="FF0000"/>
                </a:solidFill>
              </a:rPr>
              <a:t>코스피 지수 데이터를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얻어옴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r>
              <a:rPr lang="en-US" altLang="ko-KR" sz="2000" b="1" dirty="0" smtClean="0">
                <a:solidFill>
                  <a:srgbClr val="FF0000"/>
                </a:solidFill>
              </a:rPr>
              <a:t>(2000.03~2019.03)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5808" y="1621165"/>
            <a:ext cx="442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</a:rPr>
              <a:t>참고로 첫번째 전략은</a:t>
            </a:r>
            <a:endParaRPr lang="en-US" altLang="ko-KR" sz="1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1800" b="1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 b="1" dirty="0" err="1" smtClean="0">
                <a:solidFill>
                  <a:schemeClr val="bg1">
                    <a:lumMod val="95000"/>
                  </a:schemeClr>
                </a:solidFill>
              </a:rPr>
              <a:t>역발상</a:t>
            </a:r>
            <a:r>
              <a:rPr lang="ko-KR" altLang="en-US" sz="1800" b="1" dirty="0" smtClean="0">
                <a:solidFill>
                  <a:schemeClr val="bg1">
                    <a:lumMod val="95000"/>
                  </a:schemeClr>
                </a:solidFill>
              </a:rPr>
              <a:t> 전략</a:t>
            </a:r>
            <a:r>
              <a:rPr lang="en-US" altLang="ko-KR" sz="1800" b="1" dirty="0" smtClean="0">
                <a:solidFill>
                  <a:schemeClr val="bg1">
                    <a:lumMod val="95000"/>
                  </a:schemeClr>
                </a:solidFill>
              </a:rPr>
              <a:t>‘ 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( BPR + PER </a:t>
            </a:r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</a:rPr>
              <a:t>전략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-&gt; </a:t>
            </a:r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</a:rPr>
              <a:t>이 전략은 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</a:rPr>
              <a:t>인기가 많이 없는 주식을 구입하라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!’ </a:t>
            </a:r>
            <a:r>
              <a:rPr lang="ko-KR" altLang="en-US" sz="1800" dirty="0" smtClean="0">
                <a:solidFill>
                  <a:schemeClr val="bg1">
                    <a:lumMod val="95000"/>
                  </a:schemeClr>
                </a:solidFill>
              </a:rPr>
              <a:t>라는 것이기 때문임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0" y="1245870"/>
            <a:ext cx="8726525" cy="5300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3164" y="1965960"/>
            <a:ext cx="3051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코스피 지수와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역발상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전략과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ko-KR" altLang="en-US" sz="2400" b="1" dirty="0" smtClean="0">
                <a:solidFill>
                  <a:srgbClr val="FF0000"/>
                </a:solidFill>
              </a:rPr>
              <a:t>비교 분석함 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5" y="1122362"/>
            <a:ext cx="7385615" cy="4011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6" y="5527299"/>
            <a:ext cx="5297694" cy="11209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4004" y="2212618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 smtClean="0">
                <a:solidFill>
                  <a:srgbClr val="FF0000"/>
                </a:solidFill>
              </a:rPr>
              <a:t>역발상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전략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75" y="3396615"/>
            <a:ext cx="318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solidFill>
                  <a:srgbClr val="FF0000"/>
                </a:solidFill>
              </a:rPr>
              <a:t>코스피 지수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778" y="5673475"/>
            <a:ext cx="8996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연평균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809" y="5932391"/>
            <a:ext cx="1116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변동성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624" y="6209199"/>
            <a:ext cx="111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위험대비</a:t>
            </a:r>
            <a:r>
              <a:rPr lang="ko-KR" altLang="en-US" dirty="0" smtClean="0">
                <a:solidFill>
                  <a:srgbClr val="FF0000"/>
                </a:solidFill>
              </a:rPr>
              <a:t> 수익률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890" y="5154930"/>
            <a:ext cx="6343650" cy="158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6913" y="5232705"/>
            <a:ext cx="3052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역발상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     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코스피                      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714" y="2055193"/>
            <a:ext cx="255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역발상</a:t>
            </a:r>
            <a:r>
              <a:rPr lang="ko-KR" altLang="en-US" dirty="0" smtClean="0"/>
              <a:t> 전략과 </a:t>
            </a:r>
            <a:endParaRPr lang="en-US" altLang="ko-KR" dirty="0" smtClean="0"/>
          </a:p>
          <a:p>
            <a:r>
              <a:rPr lang="ko-KR" altLang="en-US" dirty="0" smtClean="0"/>
              <a:t>코스피 지수의 </a:t>
            </a:r>
            <a:endParaRPr lang="en-US" altLang="ko-KR" dirty="0" smtClean="0"/>
          </a:p>
          <a:p>
            <a:r>
              <a:rPr lang="ko-KR" altLang="en-US" dirty="0" smtClean="0"/>
              <a:t>수익률 그래프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76830" y="6248771"/>
            <a:ext cx="189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</a:rPr>
              <a:t>성과분석 결과 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71"/>
          <p:cNvGrpSpPr/>
          <p:nvPr/>
        </p:nvGrpSpPr>
        <p:grpSpPr>
          <a:xfrm>
            <a:off x="331787" y="3927475"/>
            <a:ext cx="4065588" cy="1905000"/>
            <a:chOff x="209" y="2474"/>
            <a:chExt cx="2561" cy="1200"/>
          </a:xfrm>
        </p:grpSpPr>
        <p:sp>
          <p:nvSpPr>
            <p:cNvPr id="1124" name="Google Shape;1124;p171"/>
            <p:cNvSpPr txBox="1"/>
            <p:nvPr/>
          </p:nvSpPr>
          <p:spPr>
            <a:xfrm>
              <a:off x="209" y="2474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71"/>
            <p:cNvSpPr txBox="1"/>
            <p:nvPr/>
          </p:nvSpPr>
          <p:spPr>
            <a:xfrm>
              <a:off x="1270" y="2474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171"/>
          <p:cNvGrpSpPr/>
          <p:nvPr/>
        </p:nvGrpSpPr>
        <p:grpSpPr>
          <a:xfrm>
            <a:off x="4624387" y="3929062"/>
            <a:ext cx="4065588" cy="1905000"/>
            <a:chOff x="2913" y="2475"/>
            <a:chExt cx="2561" cy="1200"/>
          </a:xfrm>
        </p:grpSpPr>
        <p:sp>
          <p:nvSpPr>
            <p:cNvPr id="1127" name="Google Shape;1127;p171"/>
            <p:cNvSpPr txBox="1"/>
            <p:nvPr/>
          </p:nvSpPr>
          <p:spPr>
            <a:xfrm>
              <a:off x="2913" y="2475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71"/>
            <p:cNvSpPr txBox="1"/>
            <p:nvPr/>
          </p:nvSpPr>
          <p:spPr>
            <a:xfrm>
              <a:off x="3974" y="2475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171"/>
          <p:cNvGrpSpPr/>
          <p:nvPr/>
        </p:nvGrpSpPr>
        <p:grpSpPr>
          <a:xfrm>
            <a:off x="331787" y="1698625"/>
            <a:ext cx="4065588" cy="1905000"/>
            <a:chOff x="209" y="1070"/>
            <a:chExt cx="2561" cy="1200"/>
          </a:xfrm>
        </p:grpSpPr>
        <p:sp>
          <p:nvSpPr>
            <p:cNvPr id="1130" name="Google Shape;1130;p171"/>
            <p:cNvSpPr txBox="1"/>
            <p:nvPr/>
          </p:nvSpPr>
          <p:spPr>
            <a:xfrm>
              <a:off x="209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71"/>
            <p:cNvSpPr txBox="1"/>
            <p:nvPr/>
          </p:nvSpPr>
          <p:spPr>
            <a:xfrm>
              <a:off x="1270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2" name="Google Shape;1132;p17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33" name="Google Shape;1133;p17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134" name="Google Shape;1134;p17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35" name="Google Shape;1135;p17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36" name="Google Shape;1136;p171"/>
          <p:cNvSpPr txBox="1"/>
          <p:nvPr/>
        </p:nvSpPr>
        <p:spPr>
          <a:xfrm>
            <a:off x="549275" y="695325"/>
            <a:ext cx="31656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Quant </a:t>
            </a:r>
            <a:r>
              <a:rPr lang="en-US" sz="2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lang="ko-KR"/>
          </a:p>
        </p:txBody>
      </p:sp>
      <p:pic>
        <p:nvPicPr>
          <p:cNvPr id="1138" name="Google Shape;1138;p171"/>
          <p:cNvPicPr/>
          <p:nvPr/>
        </p:nvPicPr>
        <p:blipFill rotWithShape="1">
          <a:blip r:embed="rId3">
            <a:alphaModFix/>
          </a:blip>
          <a:srcRect r="-580" b="12230"/>
          <a:stretch>
            <a:fillRect/>
          </a:stretch>
        </p:blipFill>
        <p:spPr>
          <a:xfrm>
            <a:off x="398462" y="1787525"/>
            <a:ext cx="1546225" cy="18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71"/>
          <p:cNvPicPr/>
          <p:nvPr/>
        </p:nvPicPr>
        <p:blipFill rotWithShape="1">
          <a:blip r:embed="rId4">
            <a:alphaModFix/>
          </a:blip>
          <a:srcRect l="15800" b="4880"/>
          <a:stretch>
            <a:fillRect/>
          </a:stretch>
        </p:blipFill>
        <p:spPr>
          <a:xfrm>
            <a:off x="4681537" y="4056062"/>
            <a:ext cx="1598612" cy="17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171"/>
          <p:cNvGrpSpPr/>
          <p:nvPr/>
        </p:nvGrpSpPr>
        <p:grpSpPr>
          <a:xfrm>
            <a:off x="4624387" y="1698625"/>
            <a:ext cx="4065588" cy="1905000"/>
            <a:chOff x="2913" y="1070"/>
            <a:chExt cx="2561" cy="1200"/>
          </a:xfrm>
        </p:grpSpPr>
        <p:sp>
          <p:nvSpPr>
            <p:cNvPr id="1142" name="Google Shape;1142;p171"/>
            <p:cNvSpPr txBox="1"/>
            <p:nvPr/>
          </p:nvSpPr>
          <p:spPr>
            <a:xfrm>
              <a:off x="2913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71"/>
            <p:cNvSpPr txBox="1"/>
            <p:nvPr/>
          </p:nvSpPr>
          <p:spPr>
            <a:xfrm>
              <a:off x="3974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6" name="Google Shape;1146;p171" descr="C:\Users\User\Desktop\캡처.JPG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667250" y="1733550"/>
            <a:ext cx="1573212" cy="194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7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92112" y="3998912"/>
            <a:ext cx="1441450" cy="18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7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/>
          </a:p>
        </p:txBody>
      </p:sp>
      <p:sp>
        <p:nvSpPr>
          <p:cNvPr id="1149" name="TextBox 1148"/>
          <p:cNvSpPr txBox="1"/>
          <p:nvPr/>
        </p:nvSpPr>
        <p:spPr>
          <a:xfrm>
            <a:off x="2002749" y="4076967"/>
            <a:ext cx="3098625" cy="15500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박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유영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9616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4766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yuyoung001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parkyuyoung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가공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0" name="TextBox 1149"/>
          <p:cNvSpPr txBox="1"/>
          <p:nvPr/>
        </p:nvSpPr>
        <p:spPr>
          <a:xfrm>
            <a:off x="2023408" y="2024971"/>
            <a:ext cx="3098625" cy="1186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이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수진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8742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6071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esj0380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SUJIN4218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1" name="TextBox 1150"/>
          <p:cNvSpPr txBox="1"/>
          <p:nvPr/>
        </p:nvSpPr>
        <p:spPr>
          <a:xfrm>
            <a:off x="6294123" y="1915367"/>
            <a:ext cx="3098625" cy="118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홍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성주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8857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6301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tjdwn0817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-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season0304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주식 및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경제학 스터디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2" name="TextBox 1151"/>
          <p:cNvSpPr txBox="1"/>
          <p:nvPr/>
        </p:nvSpPr>
        <p:spPr>
          <a:xfrm>
            <a:off x="6303671" y="4146817"/>
            <a:ext cx="3095442" cy="1370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임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하늘이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3920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9381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gksmfdl9381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haneuli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248322" y="6017846"/>
            <a:ext cx="4420577" cy="333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sz="1600" b="1" dirty="0">
                <a:solidFill>
                  <a:srgbClr val="FF0000"/>
                </a:solidFill>
              </a:rPr>
              <a:t>https://github.com/Haneuli/Smart-Beta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</a:p>
        </p:txBody>
      </p:sp>
      <p:pic>
        <p:nvPicPr>
          <p:cNvPr id="2" name="녹화_2019_04_08_00_17_48_9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44" y="1122362"/>
            <a:ext cx="8885056" cy="54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 dirty="0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Smart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700" b="1" dirty="0" err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beta</a:t>
            </a:r>
            <a:r>
              <a:rPr lang="ko-KR" altLang="en-US" sz="2700" b="1" dirty="0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진행상황</a:t>
            </a:r>
            <a:r>
              <a:rPr lang="ko-KR" altLang="en-US" sz="2400" b="1" dirty="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 dirty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 dirty="0" err="1" smtClean="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깃허브</a:t>
            </a:r>
            <a:endParaRPr lang="ko-KR" altLang="en-US" sz="2200" dirty="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31" y="1436299"/>
            <a:ext cx="3833812" cy="50035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962375" y="5686842"/>
            <a:ext cx="3445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en-US" b="1" dirty="0">
                <a:solidFill>
                  <a:srgbClr val="FF0000"/>
                </a:solidFill>
              </a:rPr>
              <a:t>https://github.com/Haneuli/Smart-Beta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4" name="Google Shape;1404;p18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405" name="Google Shape;1405;p18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406" name="Google Shape;1406;p18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462" y="41275"/>
            <a:ext cx="50641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8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30287" y="49212"/>
            <a:ext cx="1298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8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81100" y="2774950"/>
            <a:ext cx="3975100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89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 </a:t>
            </a:r>
            <a:endParaRPr lang="ko-KR"/>
          </a:p>
        </p:txBody>
      </p:sp>
      <p:sp>
        <p:nvSpPr>
          <p:cNvPr id="1410" name="Google Shape;1410;p18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r>
            <a:endParaRPr lang="ko-KR"/>
          </a:p>
        </p:txBody>
      </p:sp>
      <p:sp>
        <p:nvSpPr>
          <p:cNvPr id="1411" name="Google Shape;1411;p189"/>
          <p:cNvSpPr txBox="1"/>
          <p:nvPr/>
        </p:nvSpPr>
        <p:spPr>
          <a:xfrm>
            <a:off x="1412875" y="3067050"/>
            <a:ext cx="27465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 지수와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비교분석 해보고,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전략들로 데이터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가공을 한다 </a:t>
            </a:r>
          </a:p>
        </p:txBody>
      </p:sp>
      <p:sp>
        <p:nvSpPr>
          <p:cNvPr id="1412" name="Google Shape;1412;p189"/>
          <p:cNvSpPr/>
          <p:nvPr/>
        </p:nvSpPr>
        <p:spPr>
          <a:xfrm>
            <a:off x="5300662" y="2778125"/>
            <a:ext cx="2808300" cy="2376600"/>
          </a:xfrm>
          <a:prstGeom prst="roundRect">
            <a:avLst>
              <a:gd name="adj" fmla="val 16667"/>
            </a:avLst>
          </a:prstGeom>
          <a:solidFill>
            <a:srgbClr val="6AB297"/>
          </a:solidFill>
          <a:ln w="19050" cap="flat" cmpd="sng">
            <a:solidFill>
              <a:srgbClr val="6AB297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89"/>
          <p:cNvSpPr txBox="1"/>
          <p:nvPr/>
        </p:nvSpPr>
        <p:spPr>
          <a:xfrm>
            <a:off x="5360987" y="3282950"/>
            <a:ext cx="27480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수익률 좋은것을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선택하여,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프로젝트에 활용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8" name="Google Shape;1418;p19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19" name="Google Shape;1419;p19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0" name="Google Shape;1420;p19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421" name="Google Shape;1421;p19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422" name="Google Shape;1422;p190"/>
          <p:cNvSpPr txBox="1"/>
          <p:nvPr/>
        </p:nvSpPr>
        <p:spPr>
          <a:xfrm>
            <a:off x="827087" y="2700337"/>
            <a:ext cx="74835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Markowitz, Harry M. (1952). 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Portfolio Selection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Sharpe, William. (1964). Capital asset prices: A theory of market equilibrium under conditions of risk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Fama, French. (1992). "The Cross-Section of Expected Stock Return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메트릭 스튜디오 (문병로 저)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(필요하면 더 추가할 예정)</a:t>
            </a:r>
            <a:endParaRPr/>
          </a:p>
        </p:txBody>
      </p:sp>
      <p:sp>
        <p:nvSpPr>
          <p:cNvPr id="1423" name="Google Shape;1423;p190"/>
          <p:cNvSpPr txBox="1"/>
          <p:nvPr/>
        </p:nvSpPr>
        <p:spPr>
          <a:xfrm>
            <a:off x="827087" y="1916112"/>
            <a:ext cx="547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Smart beta 참고 문헌 </a:t>
            </a:r>
            <a:endParaRPr/>
          </a:p>
        </p:txBody>
      </p:sp>
      <p:sp>
        <p:nvSpPr>
          <p:cNvPr id="1424" name="Google Shape;1424;p19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/>
          </a:p>
        </p:txBody>
      </p:sp>
      <p:cxnSp>
        <p:nvCxnSpPr>
          <p:cNvPr id="1430" name="Google Shape;1430;p191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1" name="Google Shape;1431;p19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5" y="1284287"/>
            <a:ext cx="65087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8" name="Google Shape;1438;p192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9" name="Google Shape;1439;p19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3" name="Google Shape;1153;p172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4" name="Google Shape;1154;p172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5" name="Google Shape;1155;p172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56" name="Google Shape;1156;p172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57" name="Google Shape;1157;p172"/>
          <p:cNvSpPr txBox="1"/>
          <p:nvPr/>
        </p:nvSpPr>
        <p:spPr>
          <a:xfrm>
            <a:off x="981075" y="1281112"/>
            <a:ext cx="6912000" cy="18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r>
              <a:rPr lang="en-US" sz="58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 b="1" i="0" u="none">
              <a:solidFill>
                <a:srgbClr val="FFFFFF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1158" name="Google Shape;1158;p172"/>
          <p:cNvSpPr txBox="1"/>
          <p:nvPr/>
        </p:nvSpPr>
        <p:spPr>
          <a:xfrm>
            <a:off x="620712" y="763587"/>
            <a:ext cx="5472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Smart beta 프로젝트 소개</a:t>
            </a:r>
            <a:endParaRPr/>
          </a:p>
        </p:txBody>
      </p:sp>
      <p:sp>
        <p:nvSpPr>
          <p:cNvPr id="1159" name="Google Shape;1159;p172"/>
          <p:cNvSpPr txBox="1"/>
          <p:nvPr/>
        </p:nvSpPr>
        <p:spPr>
          <a:xfrm>
            <a:off x="1266825" y="2547937"/>
            <a:ext cx="3814800" cy="28797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72"/>
          <p:cNvSpPr txBox="1"/>
          <p:nvPr/>
        </p:nvSpPr>
        <p:spPr>
          <a:xfrm>
            <a:off x="1266825" y="19875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172"/>
          <p:cNvSpPr txBox="1"/>
          <p:nvPr/>
        </p:nvSpPr>
        <p:spPr>
          <a:xfrm>
            <a:off x="1768475" y="3289300"/>
            <a:ext cx="2952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초보 투자자 </a:t>
            </a:r>
            <a:r>
              <a:rPr lang="en-US" sz="2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직장인들에게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쉽게 투자할 수 있는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방법론을 제시</a:t>
            </a:r>
            <a:endParaRPr/>
          </a:p>
        </p:txBody>
      </p:sp>
      <p:sp>
        <p:nvSpPr>
          <p:cNvPr id="1162" name="Google Shape;1162;p172"/>
          <p:cNvSpPr txBox="1"/>
          <p:nvPr/>
        </p:nvSpPr>
        <p:spPr>
          <a:xfrm>
            <a:off x="4721225" y="4146550"/>
            <a:ext cx="3449700" cy="21543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72"/>
          <p:cNvSpPr txBox="1"/>
          <p:nvPr/>
        </p:nvSpPr>
        <p:spPr>
          <a:xfrm>
            <a:off x="4930775" y="4724400"/>
            <a:ext cx="29511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수익률을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초과하는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알파를 제공</a:t>
            </a:r>
            <a:endParaRPr/>
          </a:p>
        </p:txBody>
      </p:sp>
      <p:sp>
        <p:nvSpPr>
          <p:cNvPr id="1164" name="Google Shape;1164;p172"/>
          <p:cNvSpPr txBox="1"/>
          <p:nvPr/>
        </p:nvSpPr>
        <p:spPr>
          <a:xfrm>
            <a:off x="4784725" y="4046537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165" name="Google Shape;1165;p17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3"/>
          <p:cNvSpPr txBox="1"/>
          <p:nvPr/>
        </p:nvSpPr>
        <p:spPr>
          <a:xfrm>
            <a:off x="2336800" y="1412875"/>
            <a:ext cx="6805500" cy="50388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1" name="Google Shape;1171;p17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72" name="Google Shape;1172;p17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73" name="Google Shape;1173;p173"/>
          <p:cNvSpPr txBox="1"/>
          <p:nvPr/>
        </p:nvSpPr>
        <p:spPr>
          <a:xfrm>
            <a:off x="2625725" y="1627187"/>
            <a:ext cx="266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3200"/>
              <a:buFont typeface="Malgun Gothic"/>
              <a:buNone/>
            </a:pPr>
            <a:r>
              <a:rPr lang="en-US" sz="32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en-US" sz="32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EWS</a:t>
            </a:r>
            <a:endParaRPr/>
          </a:p>
        </p:txBody>
      </p:sp>
      <p:sp>
        <p:nvSpPr>
          <p:cNvPr id="1174" name="Google Shape;1174;p173"/>
          <p:cNvSpPr txBox="1"/>
          <p:nvPr/>
        </p:nvSpPr>
        <p:spPr>
          <a:xfrm>
            <a:off x="1052512" y="1627187"/>
            <a:ext cx="3168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73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개발동기</a:t>
            </a:r>
            <a:endParaRPr/>
          </a:p>
        </p:txBody>
      </p:sp>
      <p:sp>
        <p:nvSpPr>
          <p:cNvPr id="1176" name="Google Shape;1176;p17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77" name="Google Shape;1177;p17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78" name="Google Shape;1178;p173"/>
          <p:cNvSpPr txBox="1"/>
          <p:nvPr/>
        </p:nvSpPr>
        <p:spPr>
          <a:xfrm>
            <a:off x="2554287" y="5084762"/>
            <a:ext cx="6840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&lt;최근 10년간 개인과 외국인 순매수 종모 10개 수익률 현황&gt;</a:t>
            </a:r>
            <a:endParaRPr/>
          </a:p>
        </p:txBody>
      </p:sp>
      <p:pic>
        <p:nvPicPr>
          <p:cNvPr id="1179" name="Google Shape;1179;p173" descr="C:\Users\User\Desktop\프로젝트\15238465641523846564_soosup_ori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5725" y="2386012"/>
            <a:ext cx="6334126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73"/>
          <p:cNvSpPr txBox="1"/>
          <p:nvPr/>
        </p:nvSpPr>
        <p:spPr>
          <a:xfrm>
            <a:off x="2914650" y="5516562"/>
            <a:ext cx="5327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= 옳지 못한 투자 방법 때문</a:t>
            </a:r>
            <a:endParaRPr/>
          </a:p>
        </p:txBody>
      </p:sp>
      <p:sp>
        <p:nvSpPr>
          <p:cNvPr id="1181" name="Google Shape;1181;p17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1873250"/>
            <a:ext cx="4246562" cy="3211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7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88" name="Google Shape;1188;p17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89" name="Google Shape;1189;p17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90" name="Google Shape;1190;p17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91" name="Google Shape;1191;p174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74"/>
          <p:cNvSpPr txBox="1"/>
          <p:nvPr/>
        </p:nvSpPr>
        <p:spPr>
          <a:xfrm>
            <a:off x="677862" y="2205037"/>
            <a:ext cx="37464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어떻게 하면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투자자들이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옳은 방법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투자하여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얻을까</a:t>
            </a:r>
            <a:r>
              <a:rPr lang="en-US" sz="31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193" name="Google Shape;1193;p174"/>
          <p:cNvSpPr txBox="1"/>
          <p:nvPr/>
        </p:nvSpPr>
        <p:spPr>
          <a:xfrm>
            <a:off x="5291137" y="1987550"/>
            <a:ext cx="41370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Batang"/>
              <a:buNone/>
            </a:pPr>
            <a:r>
              <a:rPr lang="en-US" sz="33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시장을 이기는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algun Gothic"/>
              <a:buNone/>
            </a:pP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똑똑한 투자전략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17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9" name="Google Shape;1199;p175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0" name="Google Shape;1200;p175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1" name="Google Shape;1201;p175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202" name="Google Shape;1202;p175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203" name="Google Shape;1203;p175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 프로젝트 소개 </a:t>
            </a:r>
            <a:r>
              <a:rPr lang="en-US" sz="2700" b="1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개발내용</a:t>
            </a:r>
            <a:endParaRPr/>
          </a:p>
        </p:txBody>
      </p:sp>
      <p:sp>
        <p:nvSpPr>
          <p:cNvPr id="1204" name="Google Shape;1204;p175"/>
          <p:cNvSpPr txBox="1"/>
          <p:nvPr/>
        </p:nvSpPr>
        <p:spPr>
          <a:xfrm>
            <a:off x="1544637" y="1770062"/>
            <a:ext cx="58341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75"/>
          <p:cNvSpPr txBox="1"/>
          <p:nvPr/>
        </p:nvSpPr>
        <p:spPr>
          <a:xfrm>
            <a:off x="0" y="1412875"/>
            <a:ext cx="5711700" cy="50625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75"/>
          <p:cNvSpPr txBox="1"/>
          <p:nvPr/>
        </p:nvSpPr>
        <p:spPr>
          <a:xfrm>
            <a:off x="538162" y="1658937"/>
            <a:ext cx="46068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전략 내용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투자 전략의</a:t>
            </a:r>
            <a:r>
              <a:rPr lang="en-US" sz="21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20년간의 성과 제공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(rate of return, BM 대비 rate of return, Sharp ratio, maximum draw down , volatility, BM 대비 Beta 등)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투자 전략에 따른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스크래핑을 통한 각 추천 종목의 간단한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기업정보 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5.etc</a:t>
            </a:r>
            <a:endParaRPr/>
          </a:p>
        </p:txBody>
      </p:sp>
      <p:sp>
        <p:nvSpPr>
          <p:cNvPr id="1207" name="Google Shape;1207;p175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77"/>
          <p:cNvSpPr txBox="1"/>
          <p:nvPr/>
        </p:nvSpPr>
        <p:spPr>
          <a:xfrm>
            <a:off x="4714875" y="1838325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7" name="Google Shape;1237;p177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38" name="Google Shape;1238;p177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39" name="Google Shape;1239;p177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40" name="Google Shape;1240;p177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41" name="Google Shape;1241;p177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기대 방안</a:t>
            </a:r>
          </a:p>
        </p:txBody>
      </p:sp>
      <p:sp>
        <p:nvSpPr>
          <p:cNvPr id="1242" name="Google Shape;1242;p177"/>
          <p:cNvSpPr txBox="1"/>
          <p:nvPr/>
        </p:nvSpPr>
        <p:spPr>
          <a:xfrm>
            <a:off x="1181100" y="1897062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77"/>
          <p:cNvSpPr txBox="1"/>
          <p:nvPr/>
        </p:nvSpPr>
        <p:spPr>
          <a:xfrm>
            <a:off x="1052512" y="1336675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177"/>
          <p:cNvSpPr txBox="1"/>
          <p:nvPr/>
        </p:nvSpPr>
        <p:spPr>
          <a:xfrm>
            <a:off x="4710112" y="1374775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lang="ko-KR"/>
          </a:p>
        </p:txBody>
      </p:sp>
      <p:sp>
        <p:nvSpPr>
          <p:cNvPr id="1245" name="Google Shape;1245;p177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46" name="Google Shape;1246;p177"/>
          <p:cNvSpPr txBox="1"/>
          <p:nvPr/>
        </p:nvSpPr>
        <p:spPr>
          <a:xfrm>
            <a:off x="1582737" y="1916112"/>
            <a:ext cx="1368300" cy="4632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</a:t>
            </a:r>
            <a:endParaRPr lang="ko-KR"/>
          </a:p>
        </p:txBody>
      </p:sp>
      <p:sp>
        <p:nvSpPr>
          <p:cNvPr id="1247" name="Google Shape;1247;p177"/>
          <p:cNvSpPr txBox="1"/>
          <p:nvPr/>
        </p:nvSpPr>
        <p:spPr>
          <a:xfrm>
            <a:off x="5435600" y="1879600"/>
            <a:ext cx="1368300" cy="477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경제적</a:t>
            </a:r>
            <a:endParaRPr lang="ko-KR"/>
          </a:p>
        </p:txBody>
      </p:sp>
      <p:sp>
        <p:nvSpPr>
          <p:cNvPr id="1248" name="Google Shape;1248;p177"/>
          <p:cNvSpPr txBox="1"/>
          <p:nvPr/>
        </p:nvSpPr>
        <p:spPr>
          <a:xfrm>
            <a:off x="1401762" y="2962275"/>
            <a:ext cx="2520900" cy="20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전략을 이용한 종목 추천이 목적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2000" b="0" i="0" u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-&gt;개인의 모익투자 포트폴리오에 대한 데이터를 제공해줌</a:t>
            </a:r>
            <a:endParaRPr lang="ko-KR"/>
          </a:p>
        </p:txBody>
      </p:sp>
      <p:sp>
        <p:nvSpPr>
          <p:cNvPr id="1249" name="Google Shape;1249;p177"/>
          <p:cNvSpPr txBox="1"/>
          <p:nvPr/>
        </p:nvSpPr>
        <p:spPr>
          <a:xfrm>
            <a:off x="4930775" y="3328987"/>
            <a:ext cx="2520900" cy="11553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개인의 투자자의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자산 증식으로 인한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내수경제 활성화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2" name="Google Shape;1212;p176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13" name="Google Shape;1213;p176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14" name="Google Shape;1214;p176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15" name="Google Shape;1215;p176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16" name="Google Shape;1216;p176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Batang"/>
                <a:ea typeface="Batang"/>
                <a:cs typeface="Batang"/>
                <a:sym typeface="Batang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개발환경</a:t>
            </a:r>
          </a:p>
        </p:txBody>
      </p:sp>
      <p:pic>
        <p:nvPicPr>
          <p:cNvPr id="1217" name="Google Shape;1217;p17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30546" y="2846021"/>
            <a:ext cx="977167" cy="58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76"/>
          <p:cNvSpPr txBox="1"/>
          <p:nvPr/>
        </p:nvSpPr>
        <p:spPr>
          <a:xfrm>
            <a:off x="1195387" y="3652837"/>
            <a:ext cx="15129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76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lang="ko-KR"/>
          </a:p>
        </p:txBody>
      </p:sp>
      <p:sp>
        <p:nvSpPr>
          <p:cNvPr id="1228" name="Google Shape;1228;p176"/>
          <p:cNvSpPr txBox="1"/>
          <p:nvPr/>
        </p:nvSpPr>
        <p:spPr>
          <a:xfrm>
            <a:off x="3143334" y="1590246"/>
            <a:ext cx="4391100" cy="11796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sym typeface="Arial"/>
              </a:rPr>
              <a:t>Rstudio</a:t>
            </a:r>
            <a:endParaRPr lang="en-US" altLang="ko-KR" sz="1600" b="1" i="0" u="sng">
              <a:solidFill>
                <a:schemeClr val="hlink"/>
              </a:solidFill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latin typeface="함초롬돋움"/>
                <a:ea typeface="함초롬돋움"/>
                <a:cs typeface="함초롬돋움"/>
                <a:hlinkClick r:id="rId4"/>
              </a:rPr>
              <a:t>https://www.r-project.org/</a:t>
            </a: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r>
              <a:rPr lang="en-US" altLang="ko-KR" b="1">
                <a:latin typeface="함초롬돋움"/>
                <a:ea typeface="함초롬돋움"/>
                <a:cs typeface="함초롬돋움"/>
              </a:rPr>
              <a:t>R</a:t>
            </a:r>
            <a:r>
              <a:rPr lang="ko-KR" altLang="en-US" b="1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>
                <a:latin typeface="함초롬돋움"/>
                <a:ea typeface="함초롬돋움"/>
                <a:cs typeface="함초롬돋움"/>
              </a:rPr>
              <a:t>3.5.3</a:t>
            </a:r>
          </a:p>
          <a:p>
            <a:pPr>
              <a:buSzPct val="25000"/>
              <a:defRPr lang="ko-KR" altLang="en-US"/>
            </a:pP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/>
          </a:p>
        </p:txBody>
      </p:sp>
      <p:sp>
        <p:nvSpPr>
          <p:cNvPr id="1229" name="Google Shape;1229;p176"/>
          <p:cNvSpPr txBox="1"/>
          <p:nvPr/>
        </p:nvSpPr>
        <p:spPr>
          <a:xfrm>
            <a:off x="3174756" y="2778900"/>
            <a:ext cx="4751400" cy="161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lang="en-US" altLang="ko-KR" sz="1600" b="1" i="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https://dev.mysql.com/downloads/windows/installer/8.0.html</a:t>
            </a:r>
            <a:endParaRPr lang="en-US" sz="1600" b="0" i="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altLang="ko-KR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QL Installer 8.0.15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44451" y="1654022"/>
            <a:ext cx="925084" cy="737744"/>
          </a:xfrm>
          <a:prstGeom prst="rect">
            <a:avLst/>
          </a:prstGeom>
        </p:spPr>
      </p:pic>
      <p:sp>
        <p:nvSpPr>
          <p:cNvPr id="29" name="Google Shape;1222;p176"/>
          <p:cNvSpPr txBox="1"/>
          <p:nvPr/>
        </p:nvSpPr>
        <p:spPr>
          <a:xfrm>
            <a:off x="574645" y="1693495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800" b="1" i="0" u="none" dirty="0" err="1" smtClean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</a:t>
            </a:r>
            <a:endParaRPr lang="en-US" sz="1800" b="1" i="0" u="none" dirty="0" smtClean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endParaRPr lang="ko-KR" dirty="0"/>
          </a:p>
        </p:txBody>
      </p:sp>
      <p:sp>
        <p:nvSpPr>
          <p:cNvPr id="30" name="Google Shape;1224;p176"/>
          <p:cNvSpPr txBox="1"/>
          <p:nvPr/>
        </p:nvSpPr>
        <p:spPr>
          <a:xfrm>
            <a:off x="566341" y="4148382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i="0" u="none" dirty="0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&amp;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b="1" i="0" u="none" dirty="0" err="1" smtClean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lang="en-US" sz="1800" b="1" i="0" u="none" dirty="0" smtClean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600" b="1" dirty="0" smtClean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(</a:t>
            </a:r>
            <a:r>
              <a:rPr lang="ko-KR" altLang="en-US" sz="1600" b="1" dirty="0" err="1" smtClean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웹페이지</a:t>
            </a:r>
            <a:r>
              <a:rPr lang="ko-KR" altLang="en-US" sz="1600" b="1" dirty="0" smtClean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 제작</a:t>
            </a:r>
            <a:r>
              <a:rPr lang="en-US" altLang="ko-KR" sz="1600" b="1" dirty="0" smtClean="0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)</a:t>
            </a:r>
            <a:endParaRPr lang="ko-KR" sz="1600" dirty="0"/>
          </a:p>
        </p:txBody>
      </p:sp>
      <p:sp>
        <p:nvSpPr>
          <p:cNvPr id="31" name="Google Shape;1225;p176"/>
          <p:cNvSpPr txBox="1"/>
          <p:nvPr/>
        </p:nvSpPr>
        <p:spPr>
          <a:xfrm>
            <a:off x="559138" y="3114750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 dirty="0" err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altLang="ko-KR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r>
              <a:rPr lang="en-US" sz="18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sz="1800" b="1" i="0" u="none" dirty="0" smtClean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600" b="1" dirty="0" smtClean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 dirty="0" smtClean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주식 순위 저장</a:t>
            </a:r>
            <a:r>
              <a:rPr lang="en-US" altLang="ko-KR" sz="1600" b="1" dirty="0" smtClean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sz="1600" b="1" i="0" u="none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TextBox 1231"/>
          <p:cNvSpPr txBox="1"/>
          <p:nvPr/>
        </p:nvSpPr>
        <p:spPr>
          <a:xfrm>
            <a:off x="3506116" y="4110159"/>
            <a:ext cx="2979616" cy="755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Atom</a:t>
            </a:r>
            <a:endParaRPr lang="en-US" altLang="ko-KR"/>
          </a:p>
          <a:p>
            <a:pPr>
              <a:defRPr lang="ko-KR" altLang="en-US"/>
            </a:pPr>
            <a:r>
              <a:rPr lang="en-US" altLang="en-US">
                <a:hlinkClick r:id="rId7"/>
              </a:rPr>
              <a:t>https://atom.io/</a:t>
            </a:r>
            <a:endParaRPr lang="en-US" altLang="en-US"/>
          </a:p>
          <a:p>
            <a:pPr>
              <a:defRPr lang="ko-KR" altLang="en-US"/>
            </a:pPr>
            <a:r>
              <a:rPr lang="en-US" altLang="ko-KR"/>
              <a:t>Atom 1.35.1</a:t>
            </a:r>
          </a:p>
        </p:txBody>
      </p:sp>
      <p:pic>
        <p:nvPicPr>
          <p:cNvPr id="1233" name="그림 1232"/>
          <p:cNvPicPr>
            <a:picLocks noChangeAspect="1"/>
          </p:cNvPicPr>
          <p:nvPr/>
        </p:nvPicPr>
        <p:blipFill rotWithShape="1">
          <a:blip r:embed="rId8"/>
          <a:srcRect l="15700" r="17130"/>
          <a:stretch>
            <a:fillRect/>
          </a:stretch>
        </p:blipFill>
        <p:spPr>
          <a:xfrm>
            <a:off x="2274362" y="4057944"/>
            <a:ext cx="1148958" cy="982980"/>
          </a:xfrm>
          <a:prstGeom prst="rect">
            <a:avLst/>
          </a:prstGeom>
        </p:spPr>
      </p:pic>
      <p:pic>
        <p:nvPicPr>
          <p:cNvPr id="1234" name="그림 1233"/>
          <p:cNvPicPr>
            <a:picLocks noChangeAspect="1"/>
          </p:cNvPicPr>
          <p:nvPr/>
        </p:nvPicPr>
        <p:blipFill rotWithShape="1">
          <a:blip r:embed="rId9"/>
          <a:srcRect r="72560"/>
          <a:stretch>
            <a:fillRect/>
          </a:stretch>
        </p:blipFill>
        <p:spPr>
          <a:xfrm>
            <a:off x="4846014" y="4088130"/>
            <a:ext cx="868254" cy="843183"/>
          </a:xfrm>
          <a:prstGeom prst="rect">
            <a:avLst/>
          </a:prstGeom>
        </p:spPr>
      </p:pic>
      <p:sp>
        <p:nvSpPr>
          <p:cNvPr id="1235" name="TextBox 1234"/>
          <p:cNvSpPr txBox="1"/>
          <p:nvPr/>
        </p:nvSpPr>
        <p:spPr>
          <a:xfrm>
            <a:off x="5833881" y="4114554"/>
            <a:ext cx="2979616" cy="75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 dirty="0"/>
              <a:t>Eclipse</a:t>
            </a:r>
          </a:p>
          <a:p>
            <a:pPr>
              <a:defRPr lang="ko-KR" altLang="en-US"/>
            </a:pPr>
            <a:r>
              <a:rPr lang="en-US" altLang="en-US" dirty="0"/>
              <a:t>https://www.eclipse.org/downloads/</a:t>
            </a:r>
          </a:p>
          <a:p>
            <a:pPr>
              <a:defRPr lang="ko-KR" altLang="en-US"/>
            </a:pPr>
            <a:r>
              <a:rPr lang="en-US" altLang="ko-KR" dirty="0"/>
              <a:t>latest version(19-3) </a:t>
            </a:r>
          </a:p>
        </p:txBody>
      </p:sp>
      <p:sp>
        <p:nvSpPr>
          <p:cNvPr id="1236" name="Google Shape;1224;p176"/>
          <p:cNvSpPr txBox="1"/>
          <p:nvPr/>
        </p:nvSpPr>
        <p:spPr>
          <a:xfrm>
            <a:off x="616897" y="545599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</a:p>
        </p:txBody>
      </p:sp>
      <p:sp>
        <p:nvSpPr>
          <p:cNvPr id="1237" name="TextBox 1236"/>
          <p:cNvSpPr txBox="1"/>
          <p:nvPr/>
        </p:nvSpPr>
        <p:spPr>
          <a:xfrm>
            <a:off x="2241978" y="5508136"/>
            <a:ext cx="2979616" cy="31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Windows 10 / 64bit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 운영체제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1797</Words>
  <Application>Microsoft Office PowerPoint</Application>
  <PresentationFormat>사용자 지정</PresentationFormat>
  <Paragraphs>423</Paragraphs>
  <Slides>35</Slides>
  <Notes>35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13</vt:i4>
      </vt:variant>
      <vt:variant>
        <vt:lpstr>슬라이드 제목</vt:lpstr>
      </vt:variant>
      <vt:variant>
        <vt:i4>35</vt:i4>
      </vt:variant>
    </vt:vector>
  </HeadingPairs>
  <TitlesOfParts>
    <vt:vector size="60" baseType="lpstr">
      <vt:lpstr>HY중고딕</vt:lpstr>
      <vt:lpstr>Gulim</vt:lpstr>
      <vt:lpstr>Gulim</vt:lpstr>
      <vt:lpstr>Dotum</vt:lpstr>
      <vt:lpstr>Malgun Gothic</vt:lpstr>
      <vt:lpstr>Malgun Gothic</vt:lpstr>
      <vt:lpstr>Batang</vt:lpstr>
      <vt:lpstr>Batang</vt:lpstr>
      <vt:lpstr>함초롬돋움</vt:lpstr>
      <vt:lpstr>Arial</vt:lpstr>
      <vt:lpstr>Times New Roman</vt:lpstr>
      <vt:lpstr>Wingdings</vt:lpstr>
      <vt:lpstr>내용 4개</vt:lpstr>
      <vt:lpstr>1_내용 4개</vt:lpstr>
      <vt:lpstr>2_내용 4개</vt:lpstr>
      <vt:lpstr>3_내용 4개</vt:lpstr>
      <vt:lpstr>4_내용 4개</vt:lpstr>
      <vt:lpstr>5_내용 4개</vt:lpstr>
      <vt:lpstr>내용 4개</vt:lpstr>
      <vt:lpstr>6_내용 4개</vt:lpstr>
      <vt:lpstr>7_내용 4개</vt:lpstr>
      <vt:lpstr>9_내용 4개</vt:lpstr>
      <vt:lpstr>내용 4개</vt:lpstr>
      <vt:lpstr>내용 4개</vt:lpstr>
      <vt:lpstr>10_내용 4개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SMART</cp:lastModifiedBy>
  <cp:revision>57</cp:revision>
  <dcterms:modified xsi:type="dcterms:W3CDTF">2019-04-09T12:19:58Z</dcterms:modified>
  <cp:version>0906.0100.01</cp:version>
</cp:coreProperties>
</file>